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86" r:id="rId2"/>
  </p:sldMasterIdLst>
  <p:notesMasterIdLst>
    <p:notesMasterId r:id="rId31"/>
  </p:notesMasterIdLst>
  <p:handoutMasterIdLst>
    <p:handoutMasterId r:id="rId32"/>
  </p:handoutMasterIdLst>
  <p:sldIdLst>
    <p:sldId id="714" r:id="rId3"/>
    <p:sldId id="743" r:id="rId4"/>
    <p:sldId id="720" r:id="rId5"/>
    <p:sldId id="744" r:id="rId6"/>
    <p:sldId id="745" r:id="rId7"/>
    <p:sldId id="747" r:id="rId8"/>
    <p:sldId id="746" r:id="rId9"/>
    <p:sldId id="755" r:id="rId10"/>
    <p:sldId id="749" r:id="rId11"/>
    <p:sldId id="753" r:id="rId12"/>
    <p:sldId id="756" r:id="rId13"/>
    <p:sldId id="757" r:id="rId14"/>
    <p:sldId id="758" r:id="rId15"/>
    <p:sldId id="759" r:id="rId16"/>
    <p:sldId id="760" r:id="rId17"/>
    <p:sldId id="748" r:id="rId18"/>
    <p:sldId id="751" r:id="rId19"/>
    <p:sldId id="761" r:id="rId20"/>
    <p:sldId id="762" r:id="rId21"/>
    <p:sldId id="763" r:id="rId22"/>
    <p:sldId id="764" r:id="rId23"/>
    <p:sldId id="752" r:id="rId24"/>
    <p:sldId id="768" r:id="rId25"/>
    <p:sldId id="769" r:id="rId26"/>
    <p:sldId id="770" r:id="rId27"/>
    <p:sldId id="765" r:id="rId28"/>
    <p:sldId id="766" r:id="rId29"/>
    <p:sldId id="767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06D602-D53F-448D-8AC5-7502C0C25690}">
          <p14:sldIdLst>
            <p14:sldId id="714"/>
            <p14:sldId id="743"/>
            <p14:sldId id="720"/>
            <p14:sldId id="744"/>
            <p14:sldId id="745"/>
            <p14:sldId id="747"/>
            <p14:sldId id="746"/>
            <p14:sldId id="755"/>
            <p14:sldId id="749"/>
            <p14:sldId id="753"/>
            <p14:sldId id="756"/>
            <p14:sldId id="757"/>
            <p14:sldId id="758"/>
            <p14:sldId id="759"/>
            <p14:sldId id="760"/>
            <p14:sldId id="748"/>
            <p14:sldId id="751"/>
            <p14:sldId id="761"/>
            <p14:sldId id="762"/>
            <p14:sldId id="763"/>
            <p14:sldId id="764"/>
            <p14:sldId id="752"/>
            <p14:sldId id="768"/>
            <p14:sldId id="769"/>
            <p14:sldId id="770"/>
            <p14:sldId id="765"/>
            <p14:sldId id="766"/>
            <p14:sldId id="7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D72"/>
    <a:srgbClr val="E71224"/>
    <a:srgbClr val="CF4520"/>
    <a:srgbClr val="44693D"/>
    <a:srgbClr val="FFCD00"/>
    <a:srgbClr val="000000"/>
    <a:srgbClr val="CC99FF"/>
    <a:srgbClr val="FFFFCC"/>
    <a:srgbClr val="33CCCC"/>
    <a:srgbClr val="D3E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79353" autoAdjust="0"/>
  </p:normalViewPr>
  <p:slideViewPr>
    <p:cSldViewPr snapToGrid="0" snapToObjects="1">
      <p:cViewPr varScale="1">
        <p:scale>
          <a:sx n="117" d="100"/>
          <a:sy n="117" d="100"/>
        </p:scale>
        <p:origin x="1428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6937D-10D5-9A4E-8AE5-3BD40A349CB2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F51CD-B87E-504E-9940-0A8EC0898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6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8:05:12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1595 95 24575,'-31'-1'0,"1"1"0,-1 2 0,1 1 0,-1 1 0,1 2 0,0 1 0,1 1 0,-30 13 0,21-8 0,-1-2 0,0-1 0,0-2 0,-51 3 0,45-5 0,-97 16 0,-123 27 0,241-45 0,-133 31 0,108-20 0,-76 33 0,110-40 0,1 1 0,0 1 0,-17 15 0,-27 18 0,53-39 0,1-1 0,-1 1 0,1 0 0,0 0 0,0 0 0,0 1 0,1-1 0,0 1 0,-1 0 0,2 0 0,-1 0 0,-3 9 0,-20 74 0,13-38 0,7-20 0,0 0 0,3 1 0,0-1 0,2 1 0,5 57 0,-1-1 0,-4-44 0,0-24 0,0 0 0,1 0 0,1 0 0,1-1 0,1 1 0,0 0 0,2-1 0,10 30 0,32 47 0,-27-56 0,-15-29 0,0 0 0,0 0 0,1 0 0,1-1 0,13 15 0,22 27 0,-32-38 0,1 0 0,0 0 0,23 19 0,-26-25 0,-1 0 0,0 0 0,0 1 0,-1-1 0,6 11 0,-7-10 0,0-1 0,0 0 0,1 0 0,0-1 0,0 0 0,1 0 0,10 8 0,80 53 0,-87-60 0,2-2 0,-1 0 0,1 0 0,0-1 0,0-1 0,18 4 0,-15-4 0,0 1 0,0 0 0,26 12 0,-28-10 0,1-1 0,-1 0 0,1-1 0,-1-1 0,23 3 0,-20-4 0,0 1 0,-1 1 0,1 0 0,16 7 0,-13-4 0,0-1 0,1 0 0,34 4 0,-33-7 0,0 2 0,0 0 0,24 9 0,69 25 0,-54-20 0,2-1 0,1-2 0,104 11 0,-30-4 0,-14-2 0,-82-13 0,0-1 0,72 2 0,-75-7 0,49 7 0,-49-3 0,48 0 0,1003-7 0,-1069 2 0,0 1 0,30 7 0,-29-5 0,-1-1 0,29 2 0,632-6 0,-655-1 0,51-8 0,-51 5 0,50-2 0,-4 8 0,-37 0 0,1-1 0,0-2 0,66-11 0,129-29 0,-43 10 0,-171 28 0,-1-2 0,-1 0 0,1-1 0,-1-1 0,0 0 0,-1-1 0,0-1 0,0 0 0,20-19 0,-16 13 0,1 1 0,1 0 0,35-18 0,-46 28 0,0 0 0,-1-1 0,1 0 0,-1 0 0,0-1 0,-1 1 0,0-2 0,0 1 0,0-1 0,-1 0 0,0-1 0,-1 1 0,0-1 0,0 0 0,-1 0 0,0-1 0,-1 1 0,0-1 0,0 0 0,-1 0 0,2-15 0,7-56 0,-7 55 0,3-49 0,-6 48 0,-1 0 0,-2-1 0,-1 1 0,0 0 0,-3 0 0,-11-40 0,8 44 0,6 9 0,-2 1 0,0 0 0,0 0 0,-1 0 0,-1 1 0,0 0 0,-1 0 0,-13-15 0,10 13 0,0 1 0,1-2 0,-11-20 0,-23-31 0,36 57 0,-137-155 0,110 133 0,-47-32 0,25 20 0,-62-39 0,74 50 0,33 23 0,-1 0 0,1 0 0,-1 2 0,-15-7 0,-19-8 0,-84-53 0,107 62 0,0 2 0,-43-15 0,25 11 0,-65-30 0,75 30 0,-55-18 0,53 21 0,-45-21 0,-22-7 0,21 9 0,45 15 0,-1 2 0,-1 2 0,0 1 0,0 2 0,-1 1 0,0 2 0,0 2 0,-60 0 0,81 4 0,1-2 0,0 0 0,-18-5 0,-41-4 0,-30 0 0,69 5 0,-50 0 0,-65 4 0,-152 6 0,223 6 0,46-5 0,-56 2 0,53-5 0,1 2 0,-47 11 0,53-9 0,-39 13 0,54-14 0,-1 0 0,0-1 0,0 0 0,-29 1 0,-42 1 0,-129 25 0,119-14 0,10-7 0,48-6 0,-76 17 0,69-10 0,-55 5 0,-42 10 0,105-17 0,-71 5 0,-18 3 0,119-15 0,-57 12 0,-118 42 0,25-4-1365,133-40-5461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8:05:20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1837 0 24575,'-2'5'0,"0"1"0,-1-1 0,0 0 0,0-1 0,0 1 0,0 0 0,-1-1 0,0 0 0,0 0 0,0 0 0,0 0 0,-5 3 0,-4 5 0,-171 147 0,176-151 0,-2 0 0,1-1 0,-1 0 0,-11 6 0,-11 8 0,27-17 0,0 0 0,1 1 0,-1-1 0,1 1 0,0 1 0,0-1 0,-3 7 0,4-7 0,0 0 0,0 0 0,0 0 0,-1-1 0,0 1 0,0-1 0,0 0 0,0 0 0,-1-1 0,-8 6 0,0-1 0,0-1 0,1 2 0,0 0 0,1 0 0,-1 1 0,2 1 0,0 0 0,0 0 0,1 1 0,0 0 0,-8 15 0,10-18 0,-1 1 0,0-1 0,-1 0 0,0-1 0,-1 0 0,0 0 0,0-1 0,0 0 0,-14 6 0,-17 13 0,-67 37 0,92-54 0,-3 1 0,0 0 0,1 1 0,1 0 0,0 2 0,1 0 0,0 0 0,1 2 0,-15 17 0,13-12 0,-2 0 0,-29 24 0,18-18 0,1 0 0,11-10 0,0 0 0,-30 38 0,38-44 0,0 1 0,0-1 0,-1-1 0,0 0 0,-1-1 0,-15 9 0,11-7 0,1 1 0,-29 24 0,1-5 0,36-26 0,1-1 0,-1 1 0,1 1 0,0-1 0,0 1 0,-5 6 0,-1 1 0,0-1 0,-1 0 0,-26 17 0,-11 8 0,-16 7 0,50-33 0,-1 0 0,-22 19 0,33-24 21,-1-1 0,1 0-1,-1 0 1,-1 0-1,-11 4 1,-17 8-1510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8:05:22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24575,'660'0'0,"-650"-1"0,1 0 0,-1-1 0,21-6 0,-22 6 0,-1-1 0,1 1 0,1 1 0,-1 0 0,11-1 0,-19 3 0,-1-1 0,0 0 0,1 0 0,-1 0 0,0 0 0,1 0 0,-1 0 0,0 1 0,1-1 0,-1 0 0,0 0 0,0 0 0,1 1 0,-1-1 0,0 0 0,0 0 0,0 1 0,1-1 0,-1 0 0,0 0 0,0 1 0,0-1 0,0 0 0,0 1 0,0-1 0,1 0 0,-1 1 0,0-1 0,0 0 0,0 1 0,0-1 0,0 0 0,0 1 0,0-1 0,0 0 0,0 1 0,-1-1 0,1 0 0,0 1 0,0-1 0,0 0 0,0 1 0,0-1 0,0 0 0,-1 0 0,1 1 0,0-1 0,0 0 0,0 0 0,-1 1 0,1-1 0,0 0 0,-1 1 0,-16 24 0,7-12 0,3 2 0,0-1 0,-2 1 0,1-1 0,-2-1 0,0 0 0,-16 16 0,20-21 0,0 0 0,0 0 0,1 1 0,0 0 0,-8 17 0,-3 7 0,-37 71 0,43-88 0,2 1 0,0 0 0,1 0 0,-6 24 0,8-24 0,-1 1 0,-1-1 0,-1 0 0,-13 23 0,13-29 0,1 1 0,1-1 0,0 2 0,0-1 0,2 0 0,-1 1 0,1 0 0,1 0 0,-2 14 0,3-16 0,-1 0 0,0-1 0,-1 1 0,-6 12 0,-9 25 0,-2 25-1365,18-56-5461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0FCC8-D1FC-D145-A009-25D2FF8D2EB2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46913-DBF3-5540-BABC-D9F21B354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6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the story about Jonathan and Sam being stung by bees and want to eradicate them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No other plants, no honey etc.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Ecosystem is </a:t>
            </a:r>
            <a:r>
              <a:rPr lang="en-US" dirty="0" err="1">
                <a:sym typeface="Wingdings" panose="05000000000000000000" pitchFamily="2" charset="2"/>
              </a:rPr>
              <a:t>acomplex</a:t>
            </a:r>
            <a:r>
              <a:rPr lang="en-US" dirty="0">
                <a:sym typeface="Wingdings" panose="05000000000000000000" pitchFamily="2" charset="2"/>
              </a:rPr>
              <a:t> interwoven system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Removing a component or adding one does not produce the most clear consequences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with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146913-DBF3-5540-BABC-D9F21B3544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63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Primarily exist at the venues with highly specialized providers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146913-DBF3-5540-BABC-D9F21B3544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743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146913-DBF3-5540-BABC-D9F21B3544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493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146913-DBF3-5540-BABC-D9F21B3544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2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146913-DBF3-5540-BABC-D9F21B3544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61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Primarily exist at the venues with highly specialized providers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146913-DBF3-5540-BABC-D9F21B3544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196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146913-DBF3-5540-BABC-D9F21B3544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07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146913-DBF3-5540-BABC-D9F21B3544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40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MAKE truly interactive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67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146913-DBF3-5540-BABC-D9F21B3544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90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146913-DBF3-5540-BABC-D9F21B3544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62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60912" y="1872814"/>
            <a:ext cx="6954100" cy="65350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60912" y="1379532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Sub-title</a:t>
            </a:r>
            <a:endParaRPr lang="de-DE" noProof="0" dirty="0"/>
          </a:p>
        </p:txBody>
      </p:sp>
      <p:pic>
        <p:nvPicPr>
          <p:cNvPr id="9" name="Picture 8" descr="whiting.logo.large.horizontal.blue.jpg">
            <a:extLst>
              <a:ext uri="{FF2B5EF4-FFF2-40B4-BE49-F238E27FC236}">
                <a16:creationId xmlns:a16="http://schemas.microsoft.com/office/drawing/2014/main" id="{3E19C180-2A69-40FD-8FE6-09660CF47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71" t="27044" r="9246" b="20658"/>
          <a:stretch/>
        </p:blipFill>
        <p:spPr>
          <a:xfrm>
            <a:off x="358776" y="255746"/>
            <a:ext cx="2043293" cy="569732"/>
          </a:xfrm>
          <a:prstGeom prst="rect">
            <a:avLst/>
          </a:prstGeom>
        </p:spPr>
      </p:pic>
      <p:pic>
        <p:nvPicPr>
          <p:cNvPr id="12" name="Picture 11" descr="Watermark of Johns Hopkins University shield logo.">
            <a:extLst>
              <a:ext uri="{FF2B5EF4-FFF2-40B4-BE49-F238E27FC236}">
                <a16:creationId xmlns:a16="http://schemas.microsoft.com/office/drawing/2014/main" id="{5B1FBB3F-ED39-44CB-9E16-FE0DDB390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56ECA-5D1A-46F3-AC6C-C8E59A3F72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912" y="2855842"/>
            <a:ext cx="6954288" cy="303313"/>
          </a:xfrm>
        </p:spPr>
        <p:txBody>
          <a:bodyPr anchor="ctr"/>
          <a:lstStyle>
            <a:lvl1pPr marL="0" indent="0">
              <a:buNone/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5CCF4B-26AD-42A8-8466-30458BADD2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912" y="3485202"/>
            <a:ext cx="6954288" cy="709111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Venue</a:t>
            </a:r>
          </a:p>
        </p:txBody>
      </p:sp>
    </p:spTree>
    <p:extLst>
      <p:ext uri="{BB962C8B-B14F-4D97-AF65-F5344CB8AC3E}">
        <p14:creationId xmlns:p14="http://schemas.microsoft.com/office/powerpoint/2010/main" val="80709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5D852E79-32C9-6248-B23F-9F291A86DBFF}" type="datetime4">
              <a:rPr lang="en-US" smtClean="0"/>
              <a:t>September 27, 2024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19170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79DECB52-E1A5-D648-8B52-D41A27A3687C}" type="datetime4">
              <a:rPr lang="en-US" smtClean="0"/>
              <a:t>September 27,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899830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879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2AF2977-0DCA-594A-82AD-9177AB332C8C}" type="datetime4">
              <a:rPr lang="en-US" smtClean="0"/>
              <a:t>September 27, 2024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77929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6E09D0C5-C17A-964D-9CE3-5C11F12B2415}" type="datetime4">
              <a:rPr lang="en-US" smtClean="0"/>
              <a:t>September 27, 2024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024653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0C239D90-B595-5D48-BAA1-D0EA0BEDDE62}" type="datetime4">
              <a:rPr lang="en-US" smtClean="0"/>
              <a:t>September 27, 2024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333795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4" y="685800"/>
            <a:ext cx="2105025" cy="3943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685800"/>
            <a:ext cx="6167438" cy="39433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E0853B1-6B83-8641-967E-5D815622BD85}" type="datetime4">
              <a:rPr lang="en-US" smtClean="0"/>
              <a:t>September 27, 2024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847746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39FEEF-AECC-4721-830D-CA5CA9AF28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78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60912" y="1872814"/>
            <a:ext cx="6954100" cy="9715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60912" y="1359654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Sub-title</a:t>
            </a:r>
            <a:endParaRPr lang="de-DE" noProof="0" dirty="0"/>
          </a:p>
        </p:txBody>
      </p:sp>
      <p:pic>
        <p:nvPicPr>
          <p:cNvPr id="12" name="Picture 11" descr="Watermark of Johns Hopkins University shield logo.">
            <a:extLst>
              <a:ext uri="{FF2B5EF4-FFF2-40B4-BE49-F238E27FC236}">
                <a16:creationId xmlns:a16="http://schemas.microsoft.com/office/drawing/2014/main" id="{5B1FBB3F-ED39-44CB-9E16-FE0DDB390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0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02900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CAF07E-41E3-4634-8C40-BC7421D9D43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058425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4F309899-5030-A872-1F8D-64B65425B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399C64-4BAA-48C6-9959-12E9F71B0492}"/>
              </a:ext>
            </a:extLst>
          </p:cNvPr>
          <p:cNvSpPr/>
          <p:nvPr userDrawn="1"/>
        </p:nvSpPr>
        <p:spPr>
          <a:xfrm>
            <a:off x="0" y="0"/>
            <a:ext cx="6153293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6FBFC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60912" y="1872814"/>
            <a:ext cx="6954100" cy="65350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60912" y="1379532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Sub-title</a:t>
            </a:r>
            <a:endParaRPr lang="de-DE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56ECA-5D1A-46F3-AC6C-C8E59A3F72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912" y="2855842"/>
            <a:ext cx="6954288" cy="303313"/>
          </a:xfrm>
        </p:spPr>
        <p:txBody>
          <a:bodyPr anchor="ctr"/>
          <a:lstStyle>
            <a:lvl1pPr marL="0" indent="0">
              <a:buNone/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5CCF4B-26AD-42A8-8466-30458BADD2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912" y="3485202"/>
            <a:ext cx="6954288" cy="709111"/>
          </a:xfrm>
        </p:spPr>
        <p:txBody>
          <a:bodyPr anchor="t"/>
          <a:lstStyle>
            <a:lvl1pPr marL="0" indent="0">
              <a:buNone/>
              <a:defRPr sz="1600"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Venue</a:t>
            </a:r>
          </a:p>
        </p:txBody>
      </p:sp>
      <p:pic>
        <p:nvPicPr>
          <p:cNvPr id="7" name="Google Shape;17;p9" descr="lcsr_RGBsmEmail_2016.png">
            <a:extLst>
              <a:ext uri="{FF2B5EF4-FFF2-40B4-BE49-F238E27FC236}">
                <a16:creationId xmlns:a16="http://schemas.microsoft.com/office/drawing/2014/main" id="{3233E18F-25B1-C5C5-6867-54ADFD781F1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224238" y="289897"/>
            <a:ext cx="139665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;p9" descr="Image result for malone center for engineering in healthcare">
            <a:extLst>
              <a:ext uri="{FF2B5EF4-FFF2-40B4-BE49-F238E27FC236}">
                <a16:creationId xmlns:a16="http://schemas.microsoft.com/office/drawing/2014/main" id="{0FB72493-85E4-A2D5-A6E7-2D7FB2E40B6C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35691" r="22836"/>
          <a:stretch/>
        </p:blipFill>
        <p:spPr>
          <a:xfrm>
            <a:off x="2275139" y="266511"/>
            <a:ext cx="1834262" cy="47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;p9">
            <a:extLst>
              <a:ext uri="{FF2B5EF4-FFF2-40B4-BE49-F238E27FC236}">
                <a16:creationId xmlns:a16="http://schemas.microsoft.com/office/drawing/2014/main" id="{DE42C97E-C405-6E40-BD90-A60C55DC6BE4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5764648" y="291803"/>
            <a:ext cx="1396653" cy="46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;p9" descr="Johns Hopkins Medicine">
            <a:extLst>
              <a:ext uri="{FF2B5EF4-FFF2-40B4-BE49-F238E27FC236}">
                <a16:creationId xmlns:a16="http://schemas.microsoft.com/office/drawing/2014/main" id="{0EC306DF-F261-6CA8-6EF8-72A54EF54423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360912" y="198181"/>
            <a:ext cx="1855935" cy="564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58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60912" y="1872814"/>
            <a:ext cx="6954100" cy="9715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60912" y="1359654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Sub-title</a:t>
            </a:r>
            <a:endParaRPr lang="de-DE" noProof="0" dirty="0"/>
          </a:p>
        </p:txBody>
      </p:sp>
      <p:pic>
        <p:nvPicPr>
          <p:cNvPr id="12" name="Picture 11" descr="Watermark of Johns Hopkins University shield logo.">
            <a:extLst>
              <a:ext uri="{FF2B5EF4-FFF2-40B4-BE49-F238E27FC236}">
                <a16:creationId xmlns:a16="http://schemas.microsoft.com/office/drawing/2014/main" id="{5B1FBB3F-ED39-44CB-9E16-FE0DDB390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60912" y="1872814"/>
            <a:ext cx="6954100" cy="9715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60912" y="1359654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Sub-title</a:t>
            </a:r>
            <a:endParaRPr lang="de-DE" noProof="0" dirty="0"/>
          </a:p>
        </p:txBody>
      </p:sp>
      <p:pic>
        <p:nvPicPr>
          <p:cNvPr id="12" name="Picture 11" descr="Watermark of Johns Hopkins University shield logo.">
            <a:extLst>
              <a:ext uri="{FF2B5EF4-FFF2-40B4-BE49-F238E27FC236}">
                <a16:creationId xmlns:a16="http://schemas.microsoft.com/office/drawing/2014/main" id="{5B1FBB3F-ED39-44CB-9E16-FE0DDB390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11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42D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748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371600"/>
            <a:ext cx="4135438" cy="325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4" y="1371600"/>
            <a:ext cx="4137025" cy="325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42B6532A-7E98-454E-948A-0401BD295DE6}" type="datetime4">
              <a:rPr lang="en-US" smtClean="0"/>
              <a:t>September 27, 2024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14843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8776" y="171450"/>
            <a:ext cx="840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6" y="800100"/>
            <a:ext cx="842486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Picture 10" descr="university.shield.small.blue.jpg">
            <a:extLst>
              <a:ext uri="{FF2B5EF4-FFF2-40B4-BE49-F238E27FC236}">
                <a16:creationId xmlns:a16="http://schemas.microsoft.com/office/drawing/2014/main" id="{36F2AF48-1271-40EB-BA74-26B1F038163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19974" y="4684458"/>
            <a:ext cx="341904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719894-3D45-4CF8-AABB-E9A37CFEC4CE}"/>
              </a:ext>
            </a:extLst>
          </p:cNvPr>
          <p:cNvSpPr txBox="1"/>
          <p:nvPr userDrawn="1"/>
        </p:nvSpPr>
        <p:spPr>
          <a:xfrm>
            <a:off x="358776" y="4890279"/>
            <a:ext cx="2182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none" dirty="0">
                <a:solidFill>
                  <a:schemeClr val="bg1">
                    <a:lumMod val="50000"/>
                  </a:schemeClr>
                </a:solidFill>
              </a:rPr>
              <a:t>EN.601.482/682 Deep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74837-D461-448D-BF8B-A6EEC0FC04E6}"/>
              </a:ext>
            </a:extLst>
          </p:cNvPr>
          <p:cNvSpPr txBox="1"/>
          <p:nvPr userDrawn="1"/>
        </p:nvSpPr>
        <p:spPr>
          <a:xfrm>
            <a:off x="2863018" y="4890279"/>
            <a:ext cx="3291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u="none" dirty="0">
                <a:solidFill>
                  <a:schemeClr val="bg1">
                    <a:lumMod val="50000"/>
                  </a:schemeClr>
                </a:solidFill>
              </a:rPr>
              <a:t>Mathias Unberath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7E99A-FE8B-4E93-9DBB-B9616066C52F}"/>
              </a:ext>
            </a:extLst>
          </p:cNvPr>
          <p:cNvSpPr txBox="1"/>
          <p:nvPr userDrawn="1"/>
        </p:nvSpPr>
        <p:spPr>
          <a:xfrm>
            <a:off x="6602601" y="4890376"/>
            <a:ext cx="2182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3BBF8FF-77DC-49C4-BA29-0F26479A3157}" type="slidenum">
              <a:rPr lang="en-US" sz="800" u="none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800" u="non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85" r:id="rId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42D72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8776" y="171450"/>
            <a:ext cx="840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6" y="800100"/>
            <a:ext cx="842486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5943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333333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333333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3.xml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customXml" Target="../ink/ink2.xml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jpeg"/><Relationship Id="rId9" Type="http://schemas.openxmlformats.org/officeDocument/2006/relationships/customXml" Target="../ink/ink1.xml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3.mp4"/><Relationship Id="rId7" Type="http://schemas.openxmlformats.org/officeDocument/2006/relationships/image" Target="../media/image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BD80-CB3D-437D-A57D-968B508633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729C1-F373-4EC2-8D97-7B4ED55EC8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911" y="2644170"/>
            <a:ext cx="8266621" cy="303313"/>
          </a:xfrm>
        </p:spPr>
        <p:txBody>
          <a:bodyPr/>
          <a:lstStyle/>
          <a:p>
            <a:r>
              <a:rPr lang="en-US" sz="1400" b="1" dirty="0"/>
              <a:t>MICCAI </a:t>
            </a:r>
            <a:r>
              <a:rPr lang="en-US" sz="1400" b="1" dirty="0" err="1"/>
              <a:t>MedAGI</a:t>
            </a:r>
            <a:r>
              <a:rPr lang="en-US" sz="1400" dirty="0"/>
              <a:t>, Marrakech, Morocco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October 6</a:t>
            </a:r>
            <a:r>
              <a:rPr lang="en-US" sz="14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2024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478B299-6147-478C-9766-8C8025DF6C3E}"/>
              </a:ext>
            </a:extLst>
          </p:cNvPr>
          <p:cNvSpPr txBox="1">
            <a:spLocks/>
          </p:cNvSpPr>
          <p:nvPr/>
        </p:nvSpPr>
        <p:spPr bwMode="auto">
          <a:xfrm>
            <a:off x="360912" y="3589552"/>
            <a:ext cx="6954288" cy="11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42D7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Mathias Unberath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, PhD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John C. Malone Associate Professor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Department of Computer Science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Johns Hopkins University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BA108D-6702-4D3C-973D-61BFDE29B82C}"/>
              </a:ext>
            </a:extLst>
          </p:cNvPr>
          <p:cNvSpPr txBox="1">
            <a:spLocks/>
          </p:cNvSpPr>
          <p:nvPr/>
        </p:nvSpPr>
        <p:spPr bwMode="auto">
          <a:xfrm>
            <a:off x="360911" y="1307343"/>
            <a:ext cx="8678815" cy="81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2D7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Foundation Models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42D7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Preparing for the iPhone Moment in Medical Image Computing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4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Endoscopy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9769-93C4-4ED6-9597-FE4A69D4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Endoscopy (and related modalities) is qualitative</a:t>
            </a:r>
          </a:p>
          <a:p>
            <a:r>
              <a:rPr lang="en-US" dirty="0"/>
              <a:t>Want: Endoscope tracking and reconstruction (SLAM) </a:t>
            </a:r>
          </a:p>
          <a:p>
            <a:r>
              <a:rPr lang="en-US" dirty="0"/>
              <a:t>Enables quantitative analysis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Persistent challenges for computer vision in endoscopy</a:t>
            </a:r>
          </a:p>
          <a:p>
            <a:r>
              <a:rPr lang="en-US" dirty="0"/>
              <a:t>Lack of photometric constancy (same looks different)</a:t>
            </a:r>
          </a:p>
          <a:p>
            <a:r>
              <a:rPr lang="en-US" dirty="0"/>
              <a:t>Scarce features, repetitive texture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CD068F-EEC0-A0E0-0116-485298A5CEC0}"/>
              </a:ext>
            </a:extLst>
          </p:cNvPr>
          <p:cNvGrpSpPr/>
          <p:nvPr/>
        </p:nvGrpSpPr>
        <p:grpSpPr>
          <a:xfrm>
            <a:off x="6869672" y="42953"/>
            <a:ext cx="10488266" cy="1792705"/>
            <a:chOff x="5424499" y="1551589"/>
            <a:chExt cx="10488266" cy="179270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F09C99CC-E9C4-D02C-6EC4-FACC0F3C5A5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99" y="1623219"/>
              <a:ext cx="10488266" cy="167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BF0D03-B473-19E8-BF08-AF885DA4F6F4}"/>
                </a:ext>
              </a:extLst>
            </p:cNvPr>
            <p:cNvSpPr/>
            <p:nvPr/>
          </p:nvSpPr>
          <p:spPr>
            <a:xfrm>
              <a:off x="7518396" y="1551589"/>
              <a:ext cx="7949753" cy="1792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5E8DB1A-6927-50C9-351A-175368E35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7" b="89701" l="1961" r="97610">
                        <a14:foregroundMark x1="2206" y1="19601" x2="8333" y2="24917"/>
                        <a14:foregroundMark x1="8333" y1="24917" x2="27206" y2="83056"/>
                        <a14:foregroundMark x1="27206" y1="83056" x2="30208" y2="59801"/>
                        <a14:foregroundMark x1="30208" y1="59801" x2="27390" y2="31894"/>
                        <a14:foregroundMark x1="27390" y1="31894" x2="17341" y2="39867"/>
                        <a14:foregroundMark x1="2390" y1="22924" x2="7292" y2="35880"/>
                        <a14:foregroundMark x1="7292" y1="35880" x2="8517" y2="41528"/>
                        <a14:foregroundMark x1="2083" y1="22259" x2="6679" y2="22259"/>
                        <a14:foregroundMark x1="40993" y1="43854" x2="49387" y2="48505"/>
                        <a14:foregroundMark x1="49387" y1="48505" x2="54779" y2="47176"/>
                        <a14:foregroundMark x1="54779" y1="47176" x2="55025" y2="47176"/>
                        <a14:foregroundMark x1="58395" y1="31229" x2="51409" y2="49169"/>
                        <a14:foregroundMark x1="60172" y1="81728" x2="55147" y2="65781"/>
                        <a14:foregroundMark x1="73346" y1="27907" x2="77328" y2="52824"/>
                        <a14:foregroundMark x1="77328" y1="52824" x2="93750" y2="72093"/>
                        <a14:foregroundMark x1="71691" y1="69103" x2="70895" y2="51163"/>
                        <a14:foregroundMark x1="97610" y1="64120" x2="87745" y2="64452"/>
                        <a14:foregroundMark x1="86949" y1="85714" x2="83517" y2="86379"/>
                        <a14:foregroundMark x1="69118" y1="45515" x2="69547" y2="53488"/>
                        <a14:foregroundMark x1="30637" y1="64120" x2="30882" y2="68771"/>
                      </a14:backgroundRemoval>
                    </a14:imgEffect>
                  </a14:imgLayer>
                </a14:imgProps>
              </a:ext>
            </a:extLst>
          </a:blip>
          <a:srcRect l="66821"/>
          <a:stretch/>
        </p:blipFill>
        <p:spPr>
          <a:xfrm rot="2193490">
            <a:off x="6402751" y="2920037"/>
            <a:ext cx="3157569" cy="175522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687EA1E-9D2B-CFA3-7C25-D6DA4EB59E92}"/>
              </a:ext>
            </a:extLst>
          </p:cNvPr>
          <p:cNvSpPr/>
          <p:nvPr/>
        </p:nvSpPr>
        <p:spPr>
          <a:xfrm rot="5400000">
            <a:off x="7760525" y="2150554"/>
            <a:ext cx="613798" cy="322777"/>
          </a:xfrm>
          <a:prstGeom prst="rightArrow">
            <a:avLst>
              <a:gd name="adj1" fmla="val 40060"/>
              <a:gd name="adj2" fmla="val 84790"/>
            </a:avLst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508E8-93B5-5443-0EE7-227FA7D2FECB}"/>
              </a:ext>
            </a:extLst>
          </p:cNvPr>
          <p:cNvSpPr txBox="1"/>
          <p:nvPr/>
        </p:nvSpPr>
        <p:spPr>
          <a:xfrm>
            <a:off x="358776" y="4697510"/>
            <a:ext cx="7703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Liu, X., Stiber, M., Huang, J., Ishii, M., Hager, G. D., Taylor, R. H., &amp; Unberath, M. (2020). Reconstructing sinus anatomy from endoscopic video–towards a radiation-free approach for quantitative longitudinal assessment. In </a:t>
            </a:r>
            <a:r>
              <a:rPr lang="en-US" sz="800" b="0" i="1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MICCAI 2020.</a:t>
            </a:r>
            <a:endParaRPr lang="en-US" sz="800" dirty="0">
              <a:solidFill>
                <a:srgbClr val="042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8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for Foundation Models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13A339-96E7-6649-BE58-C99172561581}"/>
              </a:ext>
            </a:extLst>
          </p:cNvPr>
          <p:cNvGrpSpPr/>
          <p:nvPr/>
        </p:nvGrpSpPr>
        <p:grpSpPr>
          <a:xfrm>
            <a:off x="696979" y="684919"/>
            <a:ext cx="7750041" cy="3834904"/>
            <a:chOff x="696979" y="1076798"/>
            <a:chExt cx="7750041" cy="3834904"/>
          </a:xfrm>
        </p:grpSpPr>
        <p:sp>
          <p:nvSpPr>
            <p:cNvPr id="5" name="Frame localization">
              <a:extLst>
                <a:ext uri="{FF2B5EF4-FFF2-40B4-BE49-F238E27FC236}">
                  <a16:creationId xmlns:a16="http://schemas.microsoft.com/office/drawing/2014/main" id="{0324CA37-D079-5B8A-A538-B696B2566C8D}"/>
                </a:ext>
              </a:extLst>
            </p:cNvPr>
            <p:cNvSpPr/>
            <p:nvPr/>
          </p:nvSpPr>
          <p:spPr>
            <a:xfrm>
              <a:off x="2582419" y="2303509"/>
              <a:ext cx="1601253" cy="512621"/>
            </a:xfrm>
            <a:prstGeom prst="roundRect">
              <a:avLst>
                <a:gd name="adj" fmla="val 14089"/>
              </a:avLst>
            </a:pr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>
              <a:lvl1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Frame localization</a:t>
              </a:r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ACC37064-6FE1-688B-2D37-A7E96A989649}"/>
                </a:ext>
              </a:extLst>
            </p:cNvPr>
            <p:cNvSpPr/>
            <p:nvPr/>
          </p:nvSpPr>
          <p:spPr>
            <a:xfrm>
              <a:off x="2388096" y="1321038"/>
              <a:ext cx="1989899" cy="1693532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F78E199D-DF08-7FD0-7AEC-DA69F34D63F7}"/>
                </a:ext>
              </a:extLst>
            </p:cNvPr>
            <p:cNvSpPr/>
            <p:nvPr/>
          </p:nvSpPr>
          <p:spPr>
            <a:xfrm>
              <a:off x="4624973" y="1325741"/>
              <a:ext cx="1989900" cy="2540298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" name="Section-wise…">
              <a:extLst>
                <a:ext uri="{FF2B5EF4-FFF2-40B4-BE49-F238E27FC236}">
                  <a16:creationId xmlns:a16="http://schemas.microsoft.com/office/drawing/2014/main" id="{532F145E-2E17-915C-E0BE-696A50E7A60E}"/>
                </a:ext>
              </a:extLst>
            </p:cNvPr>
            <p:cNvSpPr/>
            <p:nvPr/>
          </p:nvSpPr>
          <p:spPr>
            <a:xfrm>
              <a:off x="4773157" y="1526088"/>
              <a:ext cx="1693532" cy="508388"/>
            </a:xfrm>
            <a:prstGeom prst="roundRect">
              <a:avLst>
                <a:gd name="adj" fmla="val 14206"/>
              </a:avLst>
            </a:pr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/>
            <a:p>
              <a: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dirty="0"/>
                <a:t>Section-wise</a:t>
              </a:r>
            </a:p>
            <a:p>
              <a: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dirty="0"/>
                <a:t>Point Tracking</a:t>
              </a:r>
            </a:p>
          </p:txBody>
        </p:sp>
        <p:sp>
          <p:nvSpPr>
            <p:cNvPr id="14" name="Frame-wise…">
              <a:extLst>
                <a:ext uri="{FF2B5EF4-FFF2-40B4-BE49-F238E27FC236}">
                  <a16:creationId xmlns:a16="http://schemas.microsoft.com/office/drawing/2014/main" id="{5DC1D2B4-9537-E685-34FF-28CE57AC54D9}"/>
                </a:ext>
              </a:extLst>
            </p:cNvPr>
            <p:cNvSpPr/>
            <p:nvPr/>
          </p:nvSpPr>
          <p:spPr>
            <a:xfrm>
              <a:off x="2535847" y="1519478"/>
              <a:ext cx="1694397" cy="508387"/>
            </a:xfrm>
            <a:prstGeom prst="roundRect">
              <a:avLst>
                <a:gd name="adj" fmla="val 14206"/>
              </a:avLst>
            </a:pr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/>
            <a:p>
              <a: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dirty="0"/>
                <a:t>Frame-wise</a:t>
              </a:r>
            </a:p>
            <a:p>
              <a: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dirty="0"/>
                <a:t>Point Tracking</a:t>
              </a:r>
            </a:p>
          </p:txBody>
        </p:sp>
        <p:sp>
          <p:nvSpPr>
            <p:cNvPr id="15" name="Keyframe Decisions">
              <a:extLst>
                <a:ext uri="{FF2B5EF4-FFF2-40B4-BE49-F238E27FC236}">
                  <a16:creationId xmlns:a16="http://schemas.microsoft.com/office/drawing/2014/main" id="{5602316F-146B-2F0D-A579-1A03007605D2}"/>
                </a:ext>
              </a:extLst>
            </p:cNvPr>
            <p:cNvSpPr/>
            <p:nvPr/>
          </p:nvSpPr>
          <p:spPr>
            <a:xfrm>
              <a:off x="4773157" y="2310119"/>
              <a:ext cx="1693532" cy="508388"/>
            </a:xfrm>
            <a:prstGeom prst="roundRect">
              <a:avLst>
                <a:gd name="adj" fmla="val 14206"/>
              </a:avLst>
            </a:pr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>
              <a:lvl1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/>
                <a:t>Keyframe Decisions</a:t>
              </a:r>
            </a:p>
          </p:txBody>
        </p:sp>
        <p:sp>
          <p:nvSpPr>
            <p:cNvPr id="16" name="Local Bundle Adjustment">
              <a:extLst>
                <a:ext uri="{FF2B5EF4-FFF2-40B4-BE49-F238E27FC236}">
                  <a16:creationId xmlns:a16="http://schemas.microsoft.com/office/drawing/2014/main" id="{DC3802FE-C2E5-9617-4DC4-F8C44C99BFA0}"/>
                </a:ext>
              </a:extLst>
            </p:cNvPr>
            <p:cNvSpPr/>
            <p:nvPr/>
          </p:nvSpPr>
          <p:spPr>
            <a:xfrm>
              <a:off x="4773157" y="3100026"/>
              <a:ext cx="1693532" cy="508388"/>
            </a:xfrm>
            <a:prstGeom prst="roundRect">
              <a:avLst>
                <a:gd name="adj" fmla="val 14206"/>
              </a:avLst>
            </a:pr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>
              <a:lvl1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/>
                <a:t>Local Bundle Adjustment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B3DB5AE5-41D2-9A78-122A-6F6D22A83B44}"/>
                </a:ext>
              </a:extLst>
            </p:cNvPr>
            <p:cNvGrpSpPr/>
            <p:nvPr/>
          </p:nvGrpSpPr>
          <p:grpSpPr>
            <a:xfrm>
              <a:off x="696979" y="1363360"/>
              <a:ext cx="931006" cy="593916"/>
              <a:chOff x="0" y="0"/>
              <a:chExt cx="931005" cy="593914"/>
            </a:xfrm>
          </p:grpSpPr>
          <p:pic>
            <p:nvPicPr>
              <p:cNvPr id="41" name="00002338.jpg" descr="00002338.jpg">
                <a:extLst>
                  <a:ext uri="{FF2B5EF4-FFF2-40B4-BE49-F238E27FC236}">
                    <a16:creationId xmlns:a16="http://schemas.microsoft.com/office/drawing/2014/main" id="{87CB8DFB-6F88-EA53-691E-F406B15526E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67245" y="0"/>
                <a:ext cx="763761" cy="4253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00002238.jpg" descr="00002238.jpg">
                <a:extLst>
                  <a:ext uri="{FF2B5EF4-FFF2-40B4-BE49-F238E27FC236}">
                    <a16:creationId xmlns:a16="http://schemas.microsoft.com/office/drawing/2014/main" id="{E1F30864-0192-82B0-2D1D-98C52A894FC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22" y="84463"/>
                <a:ext cx="763733" cy="4253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00002150.jpg" descr="00002150.jpg">
                <a:extLst>
                  <a:ext uri="{FF2B5EF4-FFF2-40B4-BE49-F238E27FC236}">
                    <a16:creationId xmlns:a16="http://schemas.microsoft.com/office/drawing/2014/main" id="{157C84EC-CED9-15F6-877A-6B9CDE480156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69223"/>
                <a:ext cx="762532" cy="424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8" name="Arrow">
              <a:extLst>
                <a:ext uri="{FF2B5EF4-FFF2-40B4-BE49-F238E27FC236}">
                  <a16:creationId xmlns:a16="http://schemas.microsoft.com/office/drawing/2014/main" id="{8A3750AF-A846-643B-74E6-012B27B0EFC8}"/>
                </a:ext>
              </a:extLst>
            </p:cNvPr>
            <p:cNvSpPr/>
            <p:nvPr/>
          </p:nvSpPr>
          <p:spPr>
            <a:xfrm>
              <a:off x="1694413" y="1538587"/>
              <a:ext cx="473385" cy="423384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cxnSp>
          <p:nvCxnSpPr>
            <p:cNvPr id="19" name="Connection Line">
              <a:extLst>
                <a:ext uri="{FF2B5EF4-FFF2-40B4-BE49-F238E27FC236}">
                  <a16:creationId xmlns:a16="http://schemas.microsoft.com/office/drawing/2014/main" id="{80B063D5-293A-1ABC-D5D9-E742526BFD85}"/>
                </a:ext>
              </a:extLst>
            </p:cNvPr>
            <p:cNvCxnSpPr>
              <a:cxnSpLocks/>
              <a:stCxn id="14" idx="2"/>
              <a:endCxn id="5" idx="0"/>
            </p:cNvCxnSpPr>
            <p:nvPr/>
          </p:nvCxnSpPr>
          <p:spPr>
            <a:xfrm>
              <a:off x="3383046" y="2027865"/>
              <a:ext cx="0" cy="275644"/>
            </a:xfrm>
            <a:prstGeom prst="straightConnector1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20" name="Connection Line">
              <a:extLst>
                <a:ext uri="{FF2B5EF4-FFF2-40B4-BE49-F238E27FC236}">
                  <a16:creationId xmlns:a16="http://schemas.microsoft.com/office/drawing/2014/main" id="{DA0D7E0B-3869-26FD-D5EB-37AB5F7968B0}"/>
                </a:ext>
              </a:extLst>
            </p:cNvPr>
            <p:cNvCxnSpPr>
              <a:cxnSpLocks/>
              <a:stCxn id="13" idx="2"/>
              <a:endCxn id="15" idx="0"/>
            </p:cNvCxnSpPr>
            <p:nvPr/>
          </p:nvCxnSpPr>
          <p:spPr>
            <a:xfrm>
              <a:off x="5619923" y="2034476"/>
              <a:ext cx="0" cy="275643"/>
            </a:xfrm>
            <a:prstGeom prst="straightConnector1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21" name="Connection Line">
              <a:extLst>
                <a:ext uri="{FF2B5EF4-FFF2-40B4-BE49-F238E27FC236}">
                  <a16:creationId xmlns:a16="http://schemas.microsoft.com/office/drawing/2014/main" id="{D52E1A39-188F-308E-3129-5FBA21BDB774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5619923" y="2818507"/>
              <a:ext cx="0" cy="281519"/>
            </a:xfrm>
            <a:prstGeom prst="straightConnector1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Frame">
                  <a:extLst>
                    <a:ext uri="{FF2B5EF4-FFF2-40B4-BE49-F238E27FC236}">
                      <a16:creationId xmlns:a16="http://schemas.microsoft.com/office/drawing/2014/main" id="{669CFFEC-D197-4B10-1BDE-E89770A551C7}"/>
                    </a:ext>
                  </a:extLst>
                </p:cNvPr>
                <p:cNvSpPr txBox="1"/>
                <p:nvPr/>
              </p:nvSpPr>
              <p:spPr>
                <a:xfrm>
                  <a:off x="909871" y="1959454"/>
                  <a:ext cx="505223" cy="22452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914377">
                    <a:defRPr sz="800">
                      <a:solidFill>
                        <a:schemeClr val="accent2">
                          <a:lumOff val="-8000"/>
                        </a:scheme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dirty="0"/>
                    <a:t>Frame </a:t>
                  </a:r>
                  <a14:m>
                    <m:oMath xmlns:m="http://schemas.openxmlformats.org/officeDocument/2006/math">
                      <m:r>
                        <a:rPr sz="950" i="1">
                          <a:solidFill>
                            <a:srgbClr val="28287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dirty="0">
                    <a:solidFill>
                      <a:srgbClr val="29297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Frame">
                  <a:extLst>
                    <a:ext uri="{FF2B5EF4-FFF2-40B4-BE49-F238E27FC236}">
                      <a16:creationId xmlns:a16="http://schemas.microsoft.com/office/drawing/2014/main" id="{669CFFEC-D197-4B10-1BDE-E89770A55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871" y="1959454"/>
                  <a:ext cx="505223" cy="224528"/>
                </a:xfrm>
                <a:prstGeom prst="rect">
                  <a:avLst/>
                </a:prstGeom>
                <a:blipFill>
                  <a:blip r:embed="rId5"/>
                  <a:stretch>
                    <a:fillRect b="-8108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">
              <a:extLst>
                <a:ext uri="{FF2B5EF4-FFF2-40B4-BE49-F238E27FC236}">
                  <a16:creationId xmlns:a16="http://schemas.microsoft.com/office/drawing/2014/main" id="{52D0A6DC-4E1B-4AB5-F93B-6AF7E954FDB1}"/>
                </a:ext>
              </a:extLst>
            </p:cNvPr>
            <p:cNvSpPr/>
            <p:nvPr/>
          </p:nvSpPr>
          <p:spPr>
            <a:xfrm>
              <a:off x="6619106" y="2384198"/>
              <a:ext cx="507656" cy="423383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" name="Localization">
              <a:extLst>
                <a:ext uri="{FF2B5EF4-FFF2-40B4-BE49-F238E27FC236}">
                  <a16:creationId xmlns:a16="http://schemas.microsoft.com/office/drawing/2014/main" id="{6062CF2C-5DFB-490D-8008-C5D266E9BDEE}"/>
                </a:ext>
              </a:extLst>
            </p:cNvPr>
            <p:cNvSpPr txBox="1"/>
            <p:nvPr/>
          </p:nvSpPr>
          <p:spPr>
            <a:xfrm>
              <a:off x="2899436" y="1093126"/>
              <a:ext cx="967219" cy="2239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>
              <a:lvl1pPr algn="ctr" defTabSz="914377">
                <a:defRPr sz="1200" b="1">
                  <a:solidFill>
                    <a:schemeClr val="accent2">
                      <a:lumOff val="-8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Localization</a:t>
              </a:r>
            </a:p>
          </p:txBody>
        </p:sp>
        <p:sp>
          <p:nvSpPr>
            <p:cNvPr id="25" name="Mapping">
              <a:extLst>
                <a:ext uri="{FF2B5EF4-FFF2-40B4-BE49-F238E27FC236}">
                  <a16:creationId xmlns:a16="http://schemas.microsoft.com/office/drawing/2014/main" id="{7160EFC9-0CD6-B4EB-82A6-95D6BD2C4C07}"/>
                </a:ext>
              </a:extLst>
            </p:cNvPr>
            <p:cNvSpPr txBox="1"/>
            <p:nvPr/>
          </p:nvSpPr>
          <p:spPr>
            <a:xfrm>
              <a:off x="5265827" y="1093126"/>
              <a:ext cx="708193" cy="2239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>
              <a:lvl1pPr algn="ctr" defTabSz="914377">
                <a:defRPr sz="1200" b="1">
                  <a:solidFill>
                    <a:schemeClr val="accent2">
                      <a:lumOff val="-8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/>
                <a:t>Mapping</a:t>
              </a:r>
            </a:p>
          </p:txBody>
        </p:sp>
        <p:pic>
          <p:nvPicPr>
            <p:cNvPr id="26" name="SparseReco+Trajectory_0001.png" descr="SparseReco+Trajectory_0001.png">
              <a:extLst>
                <a:ext uri="{FF2B5EF4-FFF2-40B4-BE49-F238E27FC236}">
                  <a16:creationId xmlns:a16="http://schemas.microsoft.com/office/drawing/2014/main" id="{104FFFFC-A3A1-F695-AB79-353BE9A03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0719" y="1117520"/>
              <a:ext cx="1396571" cy="234518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Sparse reconstruction &amp;…">
              <a:extLst>
                <a:ext uri="{FF2B5EF4-FFF2-40B4-BE49-F238E27FC236}">
                  <a16:creationId xmlns:a16="http://schemas.microsoft.com/office/drawing/2014/main" id="{754920F6-86BD-2B8F-9741-AAA2D33EDB8D}"/>
                </a:ext>
              </a:extLst>
            </p:cNvPr>
            <p:cNvSpPr txBox="1"/>
            <p:nvPr/>
          </p:nvSpPr>
          <p:spPr>
            <a:xfrm>
              <a:off x="6950988" y="3517475"/>
              <a:ext cx="1496032" cy="3518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/>
            <a:p>
              <a:pPr algn="ctr" defTabSz="914377">
                <a:defRPr sz="1000">
                  <a:solidFill>
                    <a:schemeClr val="accent2">
                      <a:lumOff val="-8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Sparse reconstruction &amp;</a:t>
              </a:r>
            </a:p>
            <a:p>
              <a:pPr algn="ctr" defTabSz="914377">
                <a:defRPr sz="1000">
                  <a:solidFill>
                    <a:schemeClr val="accent2">
                      <a:lumOff val="-8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Pose estimates</a:t>
              </a:r>
            </a:p>
          </p:txBody>
        </p:sp>
        <p:sp>
          <p:nvSpPr>
            <p:cNvPr id="28" name="Arrow">
              <a:extLst>
                <a:ext uri="{FF2B5EF4-FFF2-40B4-BE49-F238E27FC236}">
                  <a16:creationId xmlns:a16="http://schemas.microsoft.com/office/drawing/2014/main" id="{222821AA-5F64-A03E-EB88-0294C96716C7}"/>
                </a:ext>
              </a:extLst>
            </p:cNvPr>
            <p:cNvSpPr/>
            <p:nvPr/>
          </p:nvSpPr>
          <p:spPr>
            <a:xfrm rot="5400000">
              <a:off x="1945298" y="3478305"/>
              <a:ext cx="1344118" cy="423383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" name="Current pose estimate">
              <a:extLst>
                <a:ext uri="{FF2B5EF4-FFF2-40B4-BE49-F238E27FC236}">
                  <a16:creationId xmlns:a16="http://schemas.microsoft.com/office/drawing/2014/main" id="{16CA2607-D53A-BD61-F604-D9EC574B6CEB}"/>
                </a:ext>
              </a:extLst>
            </p:cNvPr>
            <p:cNvSpPr txBox="1"/>
            <p:nvPr/>
          </p:nvSpPr>
          <p:spPr>
            <a:xfrm>
              <a:off x="1926989" y="4720738"/>
              <a:ext cx="1380736" cy="1909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>
              <a:lvl1pPr algn="ctr" defTabSz="914377">
                <a:defRPr sz="1000">
                  <a:solidFill>
                    <a:schemeClr val="accent2">
                      <a:lumOff val="-8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Current pose estimate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">
                  <a:extLst>
                    <a:ext uri="{FF2B5EF4-FFF2-40B4-BE49-F238E27FC236}">
                      <a16:creationId xmlns:a16="http://schemas.microsoft.com/office/drawing/2014/main" id="{8ADC0EBF-1527-B7B9-C4DB-39F5EE969030}"/>
                    </a:ext>
                  </a:extLst>
                </p:cNvPr>
                <p:cNvSpPr txBox="1"/>
                <p:nvPr/>
              </p:nvSpPr>
              <p:spPr>
                <a:xfrm>
                  <a:off x="2055389" y="4416798"/>
                  <a:ext cx="1054060" cy="29652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lIns="19050" tIns="19050" rIns="19050" bIns="19050" anchor="ctr"/>
                <a:lstStyle>
                  <a:lvl1pPr algn="ctr" defTabSz="914377">
                    <a:defRPr sz="1400" b="1">
                      <a:solidFill>
                        <a:schemeClr val="accent2">
                          <a:lumOff val="-8000"/>
                        </a:scheme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450" i="1">
                                <a:solidFill>
                                  <a:srgbClr val="28287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450" i="1">
                                <a:solidFill>
                                  <a:srgbClr val="28287A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sz="1450" i="1">
                                <a:solidFill>
                                  <a:srgbClr val="28287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sz="1450" i="1">
                            <a:solidFill>
                              <a:srgbClr val="28287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sz="1450" i="1">
                                <a:solidFill>
                                  <a:srgbClr val="28287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sz="1450" i="1">
                                <a:solidFill>
                                  <a:srgbClr val="28287A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dirty="0">
                    <a:solidFill>
                      <a:srgbClr val="29297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">
                  <a:extLst>
                    <a:ext uri="{FF2B5EF4-FFF2-40B4-BE49-F238E27FC236}">
                      <a16:creationId xmlns:a16="http://schemas.microsoft.com/office/drawing/2014/main" id="{8ADC0EBF-1527-B7B9-C4DB-39F5EE969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389" y="4416798"/>
                  <a:ext cx="1054060" cy="296524"/>
                </a:xfrm>
                <a:prstGeom prst="rect">
                  <a:avLst/>
                </a:prstGeom>
                <a:blipFill>
                  <a:blip r:embed="rId7"/>
                  <a:stretch>
                    <a:fillRect l="-2890" b="-12245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">
              <a:extLst>
                <a:ext uri="{FF2B5EF4-FFF2-40B4-BE49-F238E27FC236}">
                  <a16:creationId xmlns:a16="http://schemas.microsoft.com/office/drawing/2014/main" id="{C8D69F14-9BAB-9F73-DC9A-8AFB9B63DE2F}"/>
                </a:ext>
              </a:extLst>
            </p:cNvPr>
            <p:cNvSpPr/>
            <p:nvPr/>
          </p:nvSpPr>
          <p:spPr>
            <a:xfrm>
              <a:off x="2181848" y="1076798"/>
              <a:ext cx="4572475" cy="2939264"/>
            </a:xfrm>
            <a:prstGeom prst="rect">
              <a:avLst/>
            </a:prstGeom>
            <a:ln w="12700">
              <a:solidFill>
                <a:srgbClr val="000000"/>
              </a:solidFill>
              <a:prstDash val="sysDot"/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33" name="Section full?">
              <a:extLst>
                <a:ext uri="{FF2B5EF4-FFF2-40B4-BE49-F238E27FC236}">
                  <a16:creationId xmlns:a16="http://schemas.microsoft.com/office/drawing/2014/main" id="{E8392CB0-A93E-7FE2-55AA-7251935C4F6D}"/>
                </a:ext>
              </a:extLst>
            </p:cNvPr>
            <p:cNvSpPr/>
            <p:nvPr/>
          </p:nvSpPr>
          <p:spPr>
            <a:xfrm>
              <a:off x="3093265" y="3230040"/>
              <a:ext cx="1125604" cy="689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9050" tIns="19050" rIns="19050" bIns="19050" anchor="ctr"/>
            <a:lstStyle>
              <a:lvl1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/>
                <a:t>Section full?</a:t>
              </a:r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CABEBA9C-E007-6430-B7A0-DB36322AE9F6}"/>
                </a:ext>
              </a:extLst>
            </p:cNvPr>
            <p:cNvSpPr/>
            <p:nvPr/>
          </p:nvSpPr>
          <p:spPr>
            <a:xfrm>
              <a:off x="4216852" y="3573797"/>
              <a:ext cx="410682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19050" tIns="19050" rIns="19050" bIns="19050" anchor="ctr"/>
            <a:lstStyle/>
            <a:p>
              <a:pPr algn="ctr" defTabSz="914377">
                <a:defRPr sz="9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7CE1B485-AD3C-E63A-4B27-FF7F64E2A37A}"/>
                </a:ext>
              </a:extLst>
            </p:cNvPr>
            <p:cNvSpPr/>
            <p:nvPr/>
          </p:nvSpPr>
          <p:spPr>
            <a:xfrm>
              <a:off x="3658401" y="3019529"/>
              <a:ext cx="1" cy="21642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19050" tIns="19050" rIns="19050" bIns="19050" anchor="ctr"/>
            <a:lstStyle/>
            <a:p>
              <a:pPr algn="ctr" defTabSz="914377">
                <a:defRPr sz="9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115ACA5E-5D35-64D2-3DE1-FA36E917A1DF}"/>
                </a:ext>
              </a:extLst>
            </p:cNvPr>
            <p:cNvSpPr/>
            <p:nvPr/>
          </p:nvSpPr>
          <p:spPr>
            <a:xfrm>
              <a:off x="4377663" y="1780281"/>
              <a:ext cx="24764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triangle"/>
            </a:ln>
          </p:spPr>
          <p:txBody>
            <a:bodyPr lIns="19050" tIns="19050" rIns="19050" bIns="19050" anchor="ctr"/>
            <a:lstStyle/>
            <a:p>
              <a:pPr algn="ctr" defTabSz="914377">
                <a:defRPr sz="9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587E9A6C-30CF-300C-173B-914E0E31112B}"/>
                </a:ext>
              </a:extLst>
            </p:cNvPr>
            <p:cNvSpPr/>
            <p:nvPr/>
          </p:nvSpPr>
          <p:spPr>
            <a:xfrm>
              <a:off x="2933365" y="3022170"/>
              <a:ext cx="1" cy="56333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triangle"/>
            </a:ln>
          </p:spPr>
          <p:txBody>
            <a:bodyPr lIns="19050" tIns="19050" rIns="19050" bIns="19050" anchor="ctr"/>
            <a:lstStyle/>
            <a:p>
              <a:pPr algn="ctr" defTabSz="914377">
                <a:defRPr sz="9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A55102A5-3256-E8DA-6222-C16847286A33}"/>
                </a:ext>
              </a:extLst>
            </p:cNvPr>
            <p:cNvSpPr/>
            <p:nvPr/>
          </p:nvSpPr>
          <p:spPr>
            <a:xfrm flipH="1">
              <a:off x="2933050" y="3574917"/>
              <a:ext cx="168204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algn="ctr" defTabSz="914377">
                <a:defRPr sz="9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9" name="Thumbs Up">
              <a:extLst>
                <a:ext uri="{FF2B5EF4-FFF2-40B4-BE49-F238E27FC236}">
                  <a16:creationId xmlns:a16="http://schemas.microsoft.com/office/drawing/2014/main" id="{88F06738-CB15-EEFB-F465-9667A067B149}"/>
                </a:ext>
              </a:extLst>
            </p:cNvPr>
            <p:cNvSpPr/>
            <p:nvPr/>
          </p:nvSpPr>
          <p:spPr>
            <a:xfrm>
              <a:off x="4257818" y="3594514"/>
              <a:ext cx="174192" cy="190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017100">
                <a:alpha val="49719"/>
              </a:srgbClr>
            </a:soli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" name="Thumbs Up">
              <a:extLst>
                <a:ext uri="{FF2B5EF4-FFF2-40B4-BE49-F238E27FC236}">
                  <a16:creationId xmlns:a16="http://schemas.microsoft.com/office/drawing/2014/main" id="{3E30CFCB-D3B2-741F-2294-63A8C05012FC}"/>
                </a:ext>
              </a:extLst>
            </p:cNvPr>
            <p:cNvSpPr/>
            <p:nvPr/>
          </p:nvSpPr>
          <p:spPr>
            <a:xfrm rot="10800000" flipH="1">
              <a:off x="2930056" y="3658872"/>
              <a:ext cx="174192" cy="19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B51700">
                <a:alpha val="49988"/>
              </a:srgbClr>
            </a:soli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EF74951-45FB-8862-43B8-AF7CE637EBEB}"/>
              </a:ext>
            </a:extLst>
          </p:cNvPr>
          <p:cNvSpPr txBox="1"/>
          <p:nvPr/>
        </p:nvSpPr>
        <p:spPr>
          <a:xfrm>
            <a:off x="358776" y="4697510"/>
            <a:ext cx="8404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Liu, X., Zheng, Y., Killeen, B., Ishii, M., Hager, G. D., Taylor, R. H., &amp; Unberath, M. (2020). Extremely dense point correspondences using a learned feature descriptor. In Proceedings of the IEEE/CVF conference on computer vision and pattern recognition (pp. 4847-4856).</a:t>
            </a:r>
            <a:endParaRPr lang="en-US" sz="800" dirty="0">
              <a:solidFill>
                <a:srgbClr val="042D7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FA9AE6-9C60-168A-96DA-B26D2A61C58B}"/>
              </a:ext>
            </a:extLst>
          </p:cNvPr>
          <p:cNvSpPr/>
          <p:nvPr/>
        </p:nvSpPr>
        <p:spPr>
          <a:xfrm>
            <a:off x="2167798" y="684919"/>
            <a:ext cx="4572475" cy="29392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3F9987-1617-8709-F6C2-7059273AB3B5}"/>
              </a:ext>
            </a:extLst>
          </p:cNvPr>
          <p:cNvGrpSpPr/>
          <p:nvPr/>
        </p:nvGrpSpPr>
        <p:grpSpPr>
          <a:xfrm>
            <a:off x="2340230" y="1041858"/>
            <a:ext cx="3915020" cy="1834844"/>
            <a:chOff x="-628667" y="2752980"/>
            <a:chExt cx="2848828" cy="1057792"/>
          </a:xfrm>
        </p:grpSpPr>
        <p:sp>
          <p:nvSpPr>
            <p:cNvPr id="59" name="Explosion: 14 Points 58">
              <a:extLst>
                <a:ext uri="{FF2B5EF4-FFF2-40B4-BE49-F238E27FC236}">
                  <a16:creationId xmlns:a16="http://schemas.microsoft.com/office/drawing/2014/main" id="{5BB7FF4C-5146-F4EF-5FE9-61655C0F39C5}"/>
                </a:ext>
              </a:extLst>
            </p:cNvPr>
            <p:cNvSpPr/>
            <p:nvPr/>
          </p:nvSpPr>
          <p:spPr>
            <a:xfrm>
              <a:off x="-213688" y="2752980"/>
              <a:ext cx="2186508" cy="1057792"/>
            </a:xfrm>
            <a:prstGeom prst="irregularSeal2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0DBBB0-979D-C829-543D-B9889FC16878}"/>
                </a:ext>
              </a:extLst>
            </p:cNvPr>
            <p:cNvSpPr txBox="1"/>
            <p:nvPr/>
          </p:nvSpPr>
          <p:spPr>
            <a:xfrm rot="20683213">
              <a:off x="-628667" y="3179560"/>
              <a:ext cx="2848828" cy="212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</a:rPr>
                <a:t>Machine Learning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9729AAE-1E75-968C-CF75-55082B94C710}"/>
              </a:ext>
            </a:extLst>
          </p:cNvPr>
          <p:cNvSpPr txBox="1"/>
          <p:nvPr/>
        </p:nvSpPr>
        <p:spPr>
          <a:xfrm>
            <a:off x="3948719" y="3718318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Highly specialized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Brittle solutions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sz="1600" b="1" dirty="0">
                <a:solidFill>
                  <a:srgbClr val="C00000"/>
                </a:solidFill>
              </a:rPr>
              <a:t> Little flexibility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41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for Foundation Models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13A339-96E7-6649-BE58-C99172561581}"/>
              </a:ext>
            </a:extLst>
          </p:cNvPr>
          <p:cNvGrpSpPr/>
          <p:nvPr/>
        </p:nvGrpSpPr>
        <p:grpSpPr>
          <a:xfrm>
            <a:off x="696979" y="684919"/>
            <a:ext cx="7750041" cy="3834904"/>
            <a:chOff x="696979" y="1076798"/>
            <a:chExt cx="7750041" cy="3834904"/>
          </a:xfrm>
        </p:grpSpPr>
        <p:sp>
          <p:nvSpPr>
            <p:cNvPr id="5" name="Frame localization">
              <a:extLst>
                <a:ext uri="{FF2B5EF4-FFF2-40B4-BE49-F238E27FC236}">
                  <a16:creationId xmlns:a16="http://schemas.microsoft.com/office/drawing/2014/main" id="{0324CA37-D079-5B8A-A538-B696B2566C8D}"/>
                </a:ext>
              </a:extLst>
            </p:cNvPr>
            <p:cNvSpPr/>
            <p:nvPr/>
          </p:nvSpPr>
          <p:spPr>
            <a:xfrm>
              <a:off x="2582419" y="2303509"/>
              <a:ext cx="1601253" cy="512621"/>
            </a:xfrm>
            <a:prstGeom prst="roundRect">
              <a:avLst>
                <a:gd name="adj" fmla="val 14089"/>
              </a:avLst>
            </a:pr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9050" tIns="19050" rIns="19050" bIns="19050" anchor="ctr"/>
            <a:lstStyle>
              <a:lvl1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Frame localization</a:t>
              </a:r>
            </a:p>
          </p:txBody>
        </p:sp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ACC37064-6FE1-688B-2D37-A7E96A989649}"/>
                </a:ext>
              </a:extLst>
            </p:cNvPr>
            <p:cNvSpPr/>
            <p:nvPr/>
          </p:nvSpPr>
          <p:spPr>
            <a:xfrm>
              <a:off x="2388096" y="1321038"/>
              <a:ext cx="1989899" cy="1693532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F78E199D-DF08-7FD0-7AEC-DA69F34D63F7}"/>
                </a:ext>
              </a:extLst>
            </p:cNvPr>
            <p:cNvSpPr/>
            <p:nvPr/>
          </p:nvSpPr>
          <p:spPr>
            <a:xfrm>
              <a:off x="4624973" y="1325741"/>
              <a:ext cx="1989900" cy="2540298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" name="Section-wise…">
              <a:extLst>
                <a:ext uri="{FF2B5EF4-FFF2-40B4-BE49-F238E27FC236}">
                  <a16:creationId xmlns:a16="http://schemas.microsoft.com/office/drawing/2014/main" id="{532F145E-2E17-915C-E0BE-696A50E7A60E}"/>
                </a:ext>
              </a:extLst>
            </p:cNvPr>
            <p:cNvSpPr/>
            <p:nvPr/>
          </p:nvSpPr>
          <p:spPr>
            <a:xfrm>
              <a:off x="4773157" y="1526088"/>
              <a:ext cx="1693532" cy="508388"/>
            </a:xfrm>
            <a:prstGeom prst="roundRect">
              <a:avLst>
                <a:gd name="adj" fmla="val 14206"/>
              </a:avLst>
            </a:pr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9050" tIns="19050" rIns="19050" bIns="19050" anchor="ctr"/>
            <a:lstStyle/>
            <a:p>
              <a: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dirty="0"/>
                <a:t>Section-wise</a:t>
              </a:r>
            </a:p>
            <a:p>
              <a: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dirty="0"/>
                <a:t>Point Tracking</a:t>
              </a:r>
            </a:p>
          </p:txBody>
        </p:sp>
        <p:sp>
          <p:nvSpPr>
            <p:cNvPr id="14" name="Frame-wise…">
              <a:extLst>
                <a:ext uri="{FF2B5EF4-FFF2-40B4-BE49-F238E27FC236}">
                  <a16:creationId xmlns:a16="http://schemas.microsoft.com/office/drawing/2014/main" id="{5DC1D2B4-9537-E685-34FF-28CE57AC54D9}"/>
                </a:ext>
              </a:extLst>
            </p:cNvPr>
            <p:cNvSpPr/>
            <p:nvPr/>
          </p:nvSpPr>
          <p:spPr>
            <a:xfrm>
              <a:off x="2535847" y="1519478"/>
              <a:ext cx="1694397" cy="508387"/>
            </a:xfrm>
            <a:prstGeom prst="roundRect">
              <a:avLst>
                <a:gd name="adj" fmla="val 14206"/>
              </a:avLst>
            </a:pr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9050" tIns="19050" rIns="19050" bIns="19050" anchor="ctr"/>
            <a:lstStyle/>
            <a:p>
              <a: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dirty="0"/>
                <a:t>Frame-wise</a:t>
              </a:r>
            </a:p>
            <a:p>
              <a: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dirty="0"/>
                <a:t>Point Tracking</a:t>
              </a:r>
            </a:p>
          </p:txBody>
        </p:sp>
        <p:sp>
          <p:nvSpPr>
            <p:cNvPr id="15" name="Keyframe Decisions">
              <a:extLst>
                <a:ext uri="{FF2B5EF4-FFF2-40B4-BE49-F238E27FC236}">
                  <a16:creationId xmlns:a16="http://schemas.microsoft.com/office/drawing/2014/main" id="{5602316F-146B-2F0D-A579-1A03007605D2}"/>
                </a:ext>
              </a:extLst>
            </p:cNvPr>
            <p:cNvSpPr/>
            <p:nvPr/>
          </p:nvSpPr>
          <p:spPr>
            <a:xfrm>
              <a:off x="4773157" y="2310119"/>
              <a:ext cx="1693532" cy="508388"/>
            </a:xfrm>
            <a:prstGeom prst="roundRect">
              <a:avLst>
                <a:gd name="adj" fmla="val 14206"/>
              </a:avLst>
            </a:pr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9050" tIns="19050" rIns="19050" bIns="19050" anchor="ctr"/>
            <a:lstStyle>
              <a:lvl1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/>
                <a:t>Keyframe Decisions</a:t>
              </a:r>
            </a:p>
          </p:txBody>
        </p:sp>
        <p:sp>
          <p:nvSpPr>
            <p:cNvPr id="16" name="Local Bundle Adjustment">
              <a:extLst>
                <a:ext uri="{FF2B5EF4-FFF2-40B4-BE49-F238E27FC236}">
                  <a16:creationId xmlns:a16="http://schemas.microsoft.com/office/drawing/2014/main" id="{DC3802FE-C2E5-9617-4DC4-F8C44C99BFA0}"/>
                </a:ext>
              </a:extLst>
            </p:cNvPr>
            <p:cNvSpPr/>
            <p:nvPr/>
          </p:nvSpPr>
          <p:spPr>
            <a:xfrm>
              <a:off x="4773157" y="3100026"/>
              <a:ext cx="1693532" cy="508388"/>
            </a:xfrm>
            <a:prstGeom prst="roundRect">
              <a:avLst>
                <a:gd name="adj" fmla="val 14206"/>
              </a:avLst>
            </a:pr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9050" tIns="19050" rIns="19050" bIns="19050" anchor="ctr"/>
            <a:lstStyle>
              <a:lvl1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/>
                <a:t>Local Bundle Adjustment</a:t>
              </a:r>
            </a:p>
          </p:txBody>
        </p: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B3DB5AE5-41D2-9A78-122A-6F6D22A83B44}"/>
                </a:ext>
              </a:extLst>
            </p:cNvPr>
            <p:cNvGrpSpPr/>
            <p:nvPr/>
          </p:nvGrpSpPr>
          <p:grpSpPr>
            <a:xfrm>
              <a:off x="696979" y="1363360"/>
              <a:ext cx="931006" cy="593916"/>
              <a:chOff x="0" y="0"/>
              <a:chExt cx="931005" cy="593914"/>
            </a:xfrm>
          </p:grpSpPr>
          <p:pic>
            <p:nvPicPr>
              <p:cNvPr id="41" name="00002338.jpg" descr="00002338.jpg">
                <a:extLst>
                  <a:ext uri="{FF2B5EF4-FFF2-40B4-BE49-F238E27FC236}">
                    <a16:creationId xmlns:a16="http://schemas.microsoft.com/office/drawing/2014/main" id="{87CB8DFB-6F88-EA53-691E-F406B15526E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67245" y="0"/>
                <a:ext cx="763761" cy="4253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00002238.jpg" descr="00002238.jpg">
                <a:extLst>
                  <a:ext uri="{FF2B5EF4-FFF2-40B4-BE49-F238E27FC236}">
                    <a16:creationId xmlns:a16="http://schemas.microsoft.com/office/drawing/2014/main" id="{E1F30864-0192-82B0-2D1D-98C52A894FC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22" y="84463"/>
                <a:ext cx="763733" cy="4253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00002150.jpg" descr="00002150.jpg">
                <a:extLst>
                  <a:ext uri="{FF2B5EF4-FFF2-40B4-BE49-F238E27FC236}">
                    <a16:creationId xmlns:a16="http://schemas.microsoft.com/office/drawing/2014/main" id="{157C84EC-CED9-15F6-877A-6B9CDE480156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69223"/>
                <a:ext cx="762532" cy="424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8" name="Arrow">
              <a:extLst>
                <a:ext uri="{FF2B5EF4-FFF2-40B4-BE49-F238E27FC236}">
                  <a16:creationId xmlns:a16="http://schemas.microsoft.com/office/drawing/2014/main" id="{8A3750AF-A846-643B-74E6-012B27B0EFC8}"/>
                </a:ext>
              </a:extLst>
            </p:cNvPr>
            <p:cNvSpPr/>
            <p:nvPr/>
          </p:nvSpPr>
          <p:spPr>
            <a:xfrm>
              <a:off x="1694413" y="1538587"/>
              <a:ext cx="473385" cy="423384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cxnSp>
          <p:nvCxnSpPr>
            <p:cNvPr id="19" name="Connection Line">
              <a:extLst>
                <a:ext uri="{FF2B5EF4-FFF2-40B4-BE49-F238E27FC236}">
                  <a16:creationId xmlns:a16="http://schemas.microsoft.com/office/drawing/2014/main" id="{80B063D5-293A-1ABC-D5D9-E742526BFD85}"/>
                </a:ext>
              </a:extLst>
            </p:cNvPr>
            <p:cNvCxnSpPr>
              <a:cxnSpLocks/>
              <a:stCxn id="14" idx="2"/>
              <a:endCxn id="5" idx="0"/>
            </p:cNvCxnSpPr>
            <p:nvPr/>
          </p:nvCxnSpPr>
          <p:spPr>
            <a:xfrm>
              <a:off x="3383046" y="2027865"/>
              <a:ext cx="0" cy="275644"/>
            </a:xfrm>
            <a:prstGeom prst="straightConnector1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20" name="Connection Line">
              <a:extLst>
                <a:ext uri="{FF2B5EF4-FFF2-40B4-BE49-F238E27FC236}">
                  <a16:creationId xmlns:a16="http://schemas.microsoft.com/office/drawing/2014/main" id="{DA0D7E0B-3869-26FD-D5EB-37AB5F7968B0}"/>
                </a:ext>
              </a:extLst>
            </p:cNvPr>
            <p:cNvCxnSpPr>
              <a:cxnSpLocks/>
              <a:stCxn id="13" idx="2"/>
              <a:endCxn id="15" idx="0"/>
            </p:cNvCxnSpPr>
            <p:nvPr/>
          </p:nvCxnSpPr>
          <p:spPr>
            <a:xfrm>
              <a:off x="5619923" y="2034476"/>
              <a:ext cx="0" cy="275643"/>
            </a:xfrm>
            <a:prstGeom prst="straightConnector1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21" name="Connection Line">
              <a:extLst>
                <a:ext uri="{FF2B5EF4-FFF2-40B4-BE49-F238E27FC236}">
                  <a16:creationId xmlns:a16="http://schemas.microsoft.com/office/drawing/2014/main" id="{D52E1A39-188F-308E-3129-5FBA21BDB774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5619923" y="2818507"/>
              <a:ext cx="0" cy="281519"/>
            </a:xfrm>
            <a:prstGeom prst="straightConnector1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Frame">
                  <a:extLst>
                    <a:ext uri="{FF2B5EF4-FFF2-40B4-BE49-F238E27FC236}">
                      <a16:creationId xmlns:a16="http://schemas.microsoft.com/office/drawing/2014/main" id="{669CFFEC-D197-4B10-1BDE-E89770A551C7}"/>
                    </a:ext>
                  </a:extLst>
                </p:cNvPr>
                <p:cNvSpPr txBox="1"/>
                <p:nvPr/>
              </p:nvSpPr>
              <p:spPr>
                <a:xfrm>
                  <a:off x="909871" y="1959454"/>
                  <a:ext cx="505223" cy="22452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914377">
                    <a:defRPr sz="800">
                      <a:solidFill>
                        <a:schemeClr val="accent2">
                          <a:lumOff val="-8000"/>
                        </a:scheme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r>
                    <a:rPr dirty="0"/>
                    <a:t>Frame </a:t>
                  </a:r>
                  <a14:m>
                    <m:oMath xmlns:m="http://schemas.openxmlformats.org/officeDocument/2006/math">
                      <m:r>
                        <a:rPr sz="950" i="1">
                          <a:solidFill>
                            <a:srgbClr val="28287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dirty="0">
                    <a:solidFill>
                      <a:srgbClr val="29297A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Frame">
                  <a:extLst>
                    <a:ext uri="{FF2B5EF4-FFF2-40B4-BE49-F238E27FC236}">
                      <a16:creationId xmlns:a16="http://schemas.microsoft.com/office/drawing/2014/main" id="{669CFFEC-D197-4B10-1BDE-E89770A55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871" y="1959454"/>
                  <a:ext cx="505223" cy="224528"/>
                </a:xfrm>
                <a:prstGeom prst="rect">
                  <a:avLst/>
                </a:prstGeom>
                <a:blipFill>
                  <a:blip r:embed="rId5"/>
                  <a:stretch>
                    <a:fillRect b="-8108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">
              <a:extLst>
                <a:ext uri="{FF2B5EF4-FFF2-40B4-BE49-F238E27FC236}">
                  <a16:creationId xmlns:a16="http://schemas.microsoft.com/office/drawing/2014/main" id="{52D0A6DC-4E1B-4AB5-F93B-6AF7E954FDB1}"/>
                </a:ext>
              </a:extLst>
            </p:cNvPr>
            <p:cNvSpPr/>
            <p:nvPr/>
          </p:nvSpPr>
          <p:spPr>
            <a:xfrm>
              <a:off x="6619106" y="2384198"/>
              <a:ext cx="507656" cy="423383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" name="Localization">
              <a:extLst>
                <a:ext uri="{FF2B5EF4-FFF2-40B4-BE49-F238E27FC236}">
                  <a16:creationId xmlns:a16="http://schemas.microsoft.com/office/drawing/2014/main" id="{6062CF2C-5DFB-490D-8008-C5D266E9BDEE}"/>
                </a:ext>
              </a:extLst>
            </p:cNvPr>
            <p:cNvSpPr txBox="1"/>
            <p:nvPr/>
          </p:nvSpPr>
          <p:spPr>
            <a:xfrm>
              <a:off x="2899436" y="1093126"/>
              <a:ext cx="967219" cy="2239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9050" tIns="19050" rIns="19050" bIns="19050" anchor="ctr"/>
            <a:lstStyle>
              <a:lvl1pPr algn="ctr" defTabSz="914377">
                <a:defRPr sz="1200" b="1">
                  <a:solidFill>
                    <a:schemeClr val="accent2">
                      <a:lumOff val="-8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Localization</a:t>
              </a:r>
            </a:p>
          </p:txBody>
        </p:sp>
        <p:sp>
          <p:nvSpPr>
            <p:cNvPr id="25" name="Mapping">
              <a:extLst>
                <a:ext uri="{FF2B5EF4-FFF2-40B4-BE49-F238E27FC236}">
                  <a16:creationId xmlns:a16="http://schemas.microsoft.com/office/drawing/2014/main" id="{7160EFC9-0CD6-B4EB-82A6-95D6BD2C4C07}"/>
                </a:ext>
              </a:extLst>
            </p:cNvPr>
            <p:cNvSpPr txBox="1"/>
            <p:nvPr/>
          </p:nvSpPr>
          <p:spPr>
            <a:xfrm>
              <a:off x="5265827" y="1093126"/>
              <a:ext cx="708193" cy="2239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9050" tIns="19050" rIns="19050" bIns="19050" anchor="ctr"/>
            <a:lstStyle>
              <a:lvl1pPr algn="ctr" defTabSz="914377">
                <a:defRPr sz="1200" b="1">
                  <a:solidFill>
                    <a:schemeClr val="accent2">
                      <a:lumOff val="-8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/>
                <a:t>Mapping</a:t>
              </a:r>
            </a:p>
          </p:txBody>
        </p:sp>
        <p:pic>
          <p:nvPicPr>
            <p:cNvPr id="26" name="SparseReco+Trajectory_0001.png" descr="SparseReco+Trajectory_0001.png">
              <a:extLst>
                <a:ext uri="{FF2B5EF4-FFF2-40B4-BE49-F238E27FC236}">
                  <a16:creationId xmlns:a16="http://schemas.microsoft.com/office/drawing/2014/main" id="{104FFFFC-A3A1-F695-AB79-353BE9A03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0719" y="1117520"/>
              <a:ext cx="1396571" cy="234518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Sparse reconstruction &amp;…">
              <a:extLst>
                <a:ext uri="{FF2B5EF4-FFF2-40B4-BE49-F238E27FC236}">
                  <a16:creationId xmlns:a16="http://schemas.microsoft.com/office/drawing/2014/main" id="{754920F6-86BD-2B8F-9741-AAA2D33EDB8D}"/>
                </a:ext>
              </a:extLst>
            </p:cNvPr>
            <p:cNvSpPr txBox="1"/>
            <p:nvPr/>
          </p:nvSpPr>
          <p:spPr>
            <a:xfrm>
              <a:off x="6950988" y="3517475"/>
              <a:ext cx="1496032" cy="3518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9050" tIns="19050" rIns="19050" bIns="19050" anchor="ctr"/>
            <a:lstStyle/>
            <a:p>
              <a:pPr algn="ctr" defTabSz="914377">
                <a:defRPr sz="1000">
                  <a:solidFill>
                    <a:schemeClr val="accent2">
                      <a:lumOff val="-8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Sparse reconstruction &amp;</a:t>
              </a:r>
            </a:p>
            <a:p>
              <a:pPr algn="ctr" defTabSz="914377">
                <a:defRPr sz="1000">
                  <a:solidFill>
                    <a:schemeClr val="accent2">
                      <a:lumOff val="-8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Pose estimates</a:t>
              </a:r>
            </a:p>
          </p:txBody>
        </p:sp>
        <p:sp>
          <p:nvSpPr>
            <p:cNvPr id="28" name="Arrow">
              <a:extLst>
                <a:ext uri="{FF2B5EF4-FFF2-40B4-BE49-F238E27FC236}">
                  <a16:creationId xmlns:a16="http://schemas.microsoft.com/office/drawing/2014/main" id="{222821AA-5F64-A03E-EB88-0294C96716C7}"/>
                </a:ext>
              </a:extLst>
            </p:cNvPr>
            <p:cNvSpPr/>
            <p:nvPr/>
          </p:nvSpPr>
          <p:spPr>
            <a:xfrm rot="5400000">
              <a:off x="1945298" y="3478305"/>
              <a:ext cx="1344118" cy="423383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" name="Current pose estimate">
              <a:extLst>
                <a:ext uri="{FF2B5EF4-FFF2-40B4-BE49-F238E27FC236}">
                  <a16:creationId xmlns:a16="http://schemas.microsoft.com/office/drawing/2014/main" id="{16CA2607-D53A-BD61-F604-D9EC574B6CEB}"/>
                </a:ext>
              </a:extLst>
            </p:cNvPr>
            <p:cNvSpPr txBox="1"/>
            <p:nvPr/>
          </p:nvSpPr>
          <p:spPr>
            <a:xfrm>
              <a:off x="1926989" y="4720738"/>
              <a:ext cx="1380736" cy="1909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9050" tIns="19050" rIns="19050" bIns="19050" anchor="ctr"/>
            <a:lstStyle>
              <a:lvl1pPr algn="ctr" defTabSz="914377">
                <a:defRPr sz="1000">
                  <a:solidFill>
                    <a:schemeClr val="accent2">
                      <a:lumOff val="-8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Current pose estimate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">
                  <a:extLst>
                    <a:ext uri="{FF2B5EF4-FFF2-40B4-BE49-F238E27FC236}">
                      <a16:creationId xmlns:a16="http://schemas.microsoft.com/office/drawing/2014/main" id="{8ADC0EBF-1527-B7B9-C4DB-39F5EE969030}"/>
                    </a:ext>
                  </a:extLst>
                </p:cNvPr>
                <p:cNvSpPr txBox="1"/>
                <p:nvPr/>
              </p:nvSpPr>
              <p:spPr>
                <a:xfrm>
                  <a:off x="2055389" y="4416798"/>
                  <a:ext cx="1054060" cy="296524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lIns="19050" tIns="19050" rIns="19050" bIns="19050" anchor="ctr"/>
                <a:lstStyle>
                  <a:lvl1pPr algn="ctr" defTabSz="914377">
                    <a:defRPr sz="1400" b="1">
                      <a:solidFill>
                        <a:schemeClr val="accent2">
                          <a:lumOff val="-8000"/>
                        </a:scheme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450" i="1">
                                <a:solidFill>
                                  <a:srgbClr val="28287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450" i="1">
                                <a:solidFill>
                                  <a:srgbClr val="28287A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sz="1450" i="1">
                                <a:solidFill>
                                  <a:srgbClr val="28287A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sz="1450" i="1">
                            <a:solidFill>
                              <a:srgbClr val="28287A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sz="1450" i="1">
                                <a:solidFill>
                                  <a:srgbClr val="28287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sz="1450" i="1">
                                <a:solidFill>
                                  <a:srgbClr val="28287A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sz="1450" i="1">
                                    <a:solidFill>
                                      <a:srgbClr val="28287A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dirty="0">
                    <a:solidFill>
                      <a:srgbClr val="29297A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">
                  <a:extLst>
                    <a:ext uri="{FF2B5EF4-FFF2-40B4-BE49-F238E27FC236}">
                      <a16:creationId xmlns:a16="http://schemas.microsoft.com/office/drawing/2014/main" id="{8ADC0EBF-1527-B7B9-C4DB-39F5EE969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389" y="4416798"/>
                  <a:ext cx="1054060" cy="296524"/>
                </a:xfrm>
                <a:prstGeom prst="rect">
                  <a:avLst/>
                </a:prstGeom>
                <a:blipFill>
                  <a:blip r:embed="rId7"/>
                  <a:stretch>
                    <a:fillRect l="-2890" b="-12245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a14="http://schemas.microsoft.com/office/drawing/2010/main"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">
              <a:extLst>
                <a:ext uri="{FF2B5EF4-FFF2-40B4-BE49-F238E27FC236}">
                  <a16:creationId xmlns:a16="http://schemas.microsoft.com/office/drawing/2014/main" id="{C8D69F14-9BAB-9F73-DC9A-8AFB9B63DE2F}"/>
                </a:ext>
              </a:extLst>
            </p:cNvPr>
            <p:cNvSpPr/>
            <p:nvPr/>
          </p:nvSpPr>
          <p:spPr>
            <a:xfrm>
              <a:off x="2181848" y="1076798"/>
              <a:ext cx="4572475" cy="2939264"/>
            </a:xfrm>
            <a:prstGeom prst="rect">
              <a:avLst/>
            </a:prstGeom>
            <a:ln w="12700">
              <a:solidFill>
                <a:srgbClr val="000000"/>
              </a:solidFill>
              <a:prstDash val="sysDot"/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33" name="Section full?">
              <a:extLst>
                <a:ext uri="{FF2B5EF4-FFF2-40B4-BE49-F238E27FC236}">
                  <a16:creationId xmlns:a16="http://schemas.microsoft.com/office/drawing/2014/main" id="{E8392CB0-A93E-7FE2-55AA-7251935C4F6D}"/>
                </a:ext>
              </a:extLst>
            </p:cNvPr>
            <p:cNvSpPr/>
            <p:nvPr/>
          </p:nvSpPr>
          <p:spPr>
            <a:xfrm>
              <a:off x="3093265" y="3230040"/>
              <a:ext cx="1125604" cy="689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5D5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19050" tIns="19050" rIns="19050" bIns="19050" anchor="ctr"/>
            <a:lstStyle>
              <a:lvl1pPr algn="ctr" defTabSz="309562">
                <a:defRPr sz="1100">
                  <a:solidFill>
                    <a:schemeClr val="accent2">
                      <a:lumOff val="-8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/>
                <a:t>Section full?</a:t>
              </a:r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CABEBA9C-E007-6430-B7A0-DB36322AE9F6}"/>
                </a:ext>
              </a:extLst>
            </p:cNvPr>
            <p:cNvSpPr/>
            <p:nvPr/>
          </p:nvSpPr>
          <p:spPr>
            <a:xfrm>
              <a:off x="4216852" y="3573797"/>
              <a:ext cx="410682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19050" tIns="19050" rIns="19050" bIns="19050" anchor="ctr"/>
            <a:lstStyle/>
            <a:p>
              <a:pPr algn="ctr" defTabSz="914377">
                <a:defRPr sz="9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7CE1B485-AD3C-E63A-4B27-FF7F64E2A37A}"/>
                </a:ext>
              </a:extLst>
            </p:cNvPr>
            <p:cNvSpPr/>
            <p:nvPr/>
          </p:nvSpPr>
          <p:spPr>
            <a:xfrm>
              <a:off x="3658401" y="3019529"/>
              <a:ext cx="1" cy="21642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19050" tIns="19050" rIns="19050" bIns="19050" anchor="ctr"/>
            <a:lstStyle/>
            <a:p>
              <a:pPr algn="ctr" defTabSz="914377">
                <a:defRPr sz="9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115ACA5E-5D35-64D2-3DE1-FA36E917A1DF}"/>
                </a:ext>
              </a:extLst>
            </p:cNvPr>
            <p:cNvSpPr/>
            <p:nvPr/>
          </p:nvSpPr>
          <p:spPr>
            <a:xfrm>
              <a:off x="4377663" y="1780281"/>
              <a:ext cx="24764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triangle"/>
            </a:ln>
          </p:spPr>
          <p:txBody>
            <a:bodyPr lIns="19050" tIns="19050" rIns="19050" bIns="19050" anchor="ctr"/>
            <a:lstStyle/>
            <a:p>
              <a:pPr algn="ctr" defTabSz="914377">
                <a:defRPr sz="9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587E9A6C-30CF-300C-173B-914E0E31112B}"/>
                </a:ext>
              </a:extLst>
            </p:cNvPr>
            <p:cNvSpPr/>
            <p:nvPr/>
          </p:nvSpPr>
          <p:spPr>
            <a:xfrm>
              <a:off x="2933365" y="3022170"/>
              <a:ext cx="1" cy="563332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triangle"/>
            </a:ln>
          </p:spPr>
          <p:txBody>
            <a:bodyPr lIns="19050" tIns="19050" rIns="19050" bIns="19050" anchor="ctr"/>
            <a:lstStyle/>
            <a:p>
              <a:pPr algn="ctr" defTabSz="914377">
                <a:defRPr sz="9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A55102A5-3256-E8DA-6222-C16847286A33}"/>
                </a:ext>
              </a:extLst>
            </p:cNvPr>
            <p:cNvSpPr/>
            <p:nvPr/>
          </p:nvSpPr>
          <p:spPr>
            <a:xfrm flipH="1">
              <a:off x="2933050" y="3574917"/>
              <a:ext cx="168204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19050" tIns="19050" rIns="19050" bIns="19050" anchor="ctr"/>
            <a:lstStyle/>
            <a:p>
              <a:pPr algn="ctr" defTabSz="914377">
                <a:defRPr sz="9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39" name="Thumbs Up">
              <a:extLst>
                <a:ext uri="{FF2B5EF4-FFF2-40B4-BE49-F238E27FC236}">
                  <a16:creationId xmlns:a16="http://schemas.microsoft.com/office/drawing/2014/main" id="{88F06738-CB15-EEFB-F465-9667A067B149}"/>
                </a:ext>
              </a:extLst>
            </p:cNvPr>
            <p:cNvSpPr/>
            <p:nvPr/>
          </p:nvSpPr>
          <p:spPr>
            <a:xfrm>
              <a:off x="4257818" y="3594514"/>
              <a:ext cx="174192" cy="190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017100">
                <a:alpha val="49719"/>
              </a:srgbClr>
            </a:soli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" name="Thumbs Up">
              <a:extLst>
                <a:ext uri="{FF2B5EF4-FFF2-40B4-BE49-F238E27FC236}">
                  <a16:creationId xmlns:a16="http://schemas.microsoft.com/office/drawing/2014/main" id="{3E30CFCB-D3B2-741F-2294-63A8C05012FC}"/>
                </a:ext>
              </a:extLst>
            </p:cNvPr>
            <p:cNvSpPr/>
            <p:nvPr/>
          </p:nvSpPr>
          <p:spPr>
            <a:xfrm rot="10800000" flipH="1">
              <a:off x="2930056" y="3658872"/>
              <a:ext cx="174192" cy="19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7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B51700">
                <a:alpha val="49988"/>
              </a:srgbClr>
            </a:solidFill>
            <a:ln w="3175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2">
                <a:defRPr sz="1200">
                  <a:solidFill>
                    <a:schemeClr val="accent3">
                      <a:lumOff val="44000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F612D7A2-BC82-831B-1005-F859BAFDDE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333" r="-1"/>
          <a:stretch/>
        </p:blipFill>
        <p:spPr>
          <a:xfrm>
            <a:off x="301964" y="2161140"/>
            <a:ext cx="1243071" cy="233797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3B58B48-DDEE-3549-A417-0BDFF4FBCEF5}"/>
              </a:ext>
            </a:extLst>
          </p:cNvPr>
          <p:cNvSpPr/>
          <p:nvPr/>
        </p:nvSpPr>
        <p:spPr>
          <a:xfrm>
            <a:off x="204127" y="2104916"/>
            <a:ext cx="1415695" cy="2414907"/>
          </a:xfrm>
          <a:prstGeom prst="rect">
            <a:avLst/>
          </a:prstGeom>
          <a:noFill/>
          <a:ln w="381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1011BE7-7D85-8C45-D880-435AC7FF7294}"/>
                  </a:ext>
                </a:extLst>
              </p14:cNvPr>
              <p14:cNvContentPartPr/>
              <p14:nvPr/>
            </p14:nvContentPartPr>
            <p14:xfrm>
              <a:off x="2405700" y="970052"/>
              <a:ext cx="1987200" cy="777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1011BE7-7D85-8C45-D880-435AC7FF72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7700" y="952052"/>
                <a:ext cx="2022840" cy="81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C1E0BCF4-1413-58D9-1B75-515A69BDDABD}"/>
              </a:ext>
            </a:extLst>
          </p:cNvPr>
          <p:cNvGrpSpPr/>
          <p:nvPr/>
        </p:nvGrpSpPr>
        <p:grpSpPr>
          <a:xfrm>
            <a:off x="1697940" y="1690052"/>
            <a:ext cx="710640" cy="572040"/>
            <a:chOff x="1697940" y="2081931"/>
            <a:chExt cx="710640" cy="5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D86FE9E-76E9-61A8-9044-E47FBEBA67D6}"/>
                    </a:ext>
                  </a:extLst>
                </p14:cNvPr>
                <p14:cNvContentPartPr/>
                <p14:nvPr/>
              </p14:nvContentPartPr>
              <p14:xfrm>
                <a:off x="1697940" y="2114331"/>
                <a:ext cx="661680" cy="539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D86FE9E-76E9-61A8-9044-E47FBEBA67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79930" y="2096331"/>
                  <a:ext cx="697339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B996382-A2D6-CA59-AF1A-CB307C48856D}"/>
                    </a:ext>
                  </a:extLst>
                </p14:cNvPr>
                <p14:cNvContentPartPr/>
                <p14:nvPr/>
              </p14:nvContentPartPr>
              <p14:xfrm>
                <a:off x="2122380" y="2081931"/>
                <a:ext cx="286200" cy="334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B996382-A2D6-CA59-AF1A-CB307C4885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04380" y="2063950"/>
                  <a:ext cx="321840" cy="3700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EF74951-45FB-8862-43B8-AF7CE637EBEB}"/>
              </a:ext>
            </a:extLst>
          </p:cNvPr>
          <p:cNvSpPr txBox="1"/>
          <p:nvPr/>
        </p:nvSpPr>
        <p:spPr>
          <a:xfrm>
            <a:off x="358776" y="4697510"/>
            <a:ext cx="8404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Liu, X., Zheng, Y., Killeen, B., Ishii, M., Hager, G. D., Taylor, R. H., &amp; Unberath, M. (2020). Extremely dense point correspondences using a learned feature descriptor. In Proceedings of the IEEE/CVF conference on computer vision and pattern recognition (pp. 4847-4856).</a:t>
            </a:r>
            <a:endParaRPr lang="en-US" sz="800" dirty="0">
              <a:solidFill>
                <a:srgbClr val="042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08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Any Point Foundation Models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4951-45FB-8862-43B8-AF7CE637EBEB}"/>
              </a:ext>
            </a:extLst>
          </p:cNvPr>
          <p:cNvSpPr txBox="1"/>
          <p:nvPr/>
        </p:nvSpPr>
        <p:spPr>
          <a:xfrm>
            <a:off x="358776" y="4803646"/>
            <a:ext cx="84042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Karaev, N., Rocco, I., Graham, B., Neverova, N., Vedaldi, A., Rupprecht, C.: Cotracker: It is better to track together. arXiv:2307.07635 (2023)​</a:t>
            </a:r>
            <a:endParaRPr lang="en-US" sz="800" dirty="0">
              <a:solidFill>
                <a:srgbClr val="042D7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EFD52-8480-BA87-2A0F-F33C3DED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0"/>
            <a:ext cx="6235356" cy="304414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839BBD-4713-BAAF-441E-358400C8E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3755571"/>
            <a:ext cx="8424863" cy="8735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Iteratively update point tracks of arbitrary points</a:t>
            </a:r>
          </a:p>
          <a:p>
            <a:r>
              <a:rPr lang="en-US" dirty="0"/>
              <a:t>Cross-track and cross-time attention</a:t>
            </a:r>
          </a:p>
          <a:p>
            <a:r>
              <a:rPr lang="en-US" dirty="0"/>
              <a:t>Modern, transformer-based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4424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Any Point Foundation Models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4951-45FB-8862-43B8-AF7CE637EBEB}"/>
              </a:ext>
            </a:extLst>
          </p:cNvPr>
          <p:cNvSpPr txBox="1"/>
          <p:nvPr/>
        </p:nvSpPr>
        <p:spPr>
          <a:xfrm>
            <a:off x="358776" y="4803646"/>
            <a:ext cx="84042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Seenivasan, L., </a:t>
            </a:r>
            <a:r>
              <a:rPr lang="en-US" sz="800" dirty="0">
                <a:solidFill>
                  <a:srgbClr val="042D72"/>
                </a:solidFill>
                <a:latin typeface="Arial" panose="020B0604020202020204" pitchFamily="34" charset="0"/>
              </a:rPr>
              <a:t>…, Unberath, M.: Tracking Any Point Foundation Models for Endoscopic Applications, 2024. In Preparation. </a:t>
            </a:r>
            <a:endParaRPr lang="en-US" sz="800" dirty="0">
              <a:solidFill>
                <a:srgbClr val="042D7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EFD52-8480-BA87-2A0F-F33C3DED1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8650"/>
            <a:ext cx="6235356" cy="304414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839BBD-4713-BAAF-441E-358400C8E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3755571"/>
            <a:ext cx="8424863" cy="8735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Iteratively update point tracks of arbitrary points</a:t>
            </a:r>
          </a:p>
          <a:p>
            <a:r>
              <a:rPr lang="en-US" dirty="0"/>
              <a:t>Cross-track and cross-time attention</a:t>
            </a:r>
          </a:p>
          <a:p>
            <a:r>
              <a:rPr lang="en-US" dirty="0"/>
              <a:t>Modern, transformer-based architecture</a:t>
            </a:r>
          </a:p>
        </p:txBody>
      </p:sp>
      <p:pic>
        <p:nvPicPr>
          <p:cNvPr id="5" name="video_066_new_crop">
            <a:hlinkClick r:id="" action="ppaction://media"/>
            <a:extLst>
              <a:ext uri="{FF2B5EF4-FFF2-40B4-BE49-F238E27FC236}">
                <a16:creationId xmlns:a16="http://schemas.microsoft.com/office/drawing/2014/main" id="{34C3686D-2D38-2147-295E-A3D7D2D413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7288" t="8188" r="26794" b="19411"/>
          <a:stretch/>
        </p:blipFill>
        <p:spPr>
          <a:xfrm>
            <a:off x="6595041" y="2528858"/>
            <a:ext cx="2080349" cy="1960742"/>
          </a:xfrm>
          <a:prstGeom prst="rect">
            <a:avLst/>
          </a:prstGeom>
        </p:spPr>
      </p:pic>
      <p:pic>
        <p:nvPicPr>
          <p:cNvPr id="10" name="Streaming_Co-Tracker_2">
            <a:hlinkClick r:id="" action="ppaction://media"/>
            <a:extLst>
              <a:ext uri="{FF2B5EF4-FFF2-40B4-BE49-F238E27FC236}">
                <a16:creationId xmlns:a16="http://schemas.microsoft.com/office/drawing/2014/main" id="{7DE7299C-C99E-43BF-1AAE-562ED6BA78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95041" y="393618"/>
            <a:ext cx="2079440" cy="19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 using Tracking Any Point Foundation Models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4951-45FB-8862-43B8-AF7CE637EBEB}"/>
              </a:ext>
            </a:extLst>
          </p:cNvPr>
          <p:cNvSpPr txBox="1"/>
          <p:nvPr/>
        </p:nvSpPr>
        <p:spPr>
          <a:xfrm>
            <a:off x="358776" y="4811810"/>
            <a:ext cx="84042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Teufel, T., Shu, H.,... &amp; Unberath, M. (2024). </a:t>
            </a:r>
            <a:r>
              <a:rPr lang="en-US" sz="800" b="0" i="0" dirty="0" err="1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OneSLAM</a:t>
            </a:r>
            <a:r>
              <a:rPr lang="en-US" sz="800" b="0" i="0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 to map them all: a generalized approach to SLAM for monocular endoscopic imaging based on tracking any point. IPCAI, 1-8.</a:t>
            </a:r>
            <a:endParaRPr lang="en-US" sz="800" dirty="0">
              <a:solidFill>
                <a:srgbClr val="042D7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839BBD-4713-BAAF-441E-358400C8E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3755571"/>
            <a:ext cx="8424863" cy="873578"/>
          </a:xfrm>
        </p:spPr>
        <p:txBody>
          <a:bodyPr/>
          <a:lstStyle/>
          <a:p>
            <a:pPr marL="0" indent="0" defTabSz="914400">
              <a:buFontTx/>
              <a:buNone/>
            </a:pPr>
            <a:r>
              <a:rPr lang="en-US" b="1" kern="0" dirty="0" err="1"/>
              <a:t>OneSLAM</a:t>
            </a:r>
            <a:r>
              <a:rPr lang="en-US" b="1" kern="0" dirty="0"/>
              <a:t> based on Tracking Any Point Foundation Model</a:t>
            </a:r>
          </a:p>
          <a:p>
            <a:pPr defTabSz="914400"/>
            <a:r>
              <a:rPr lang="en-US" kern="0" dirty="0"/>
              <a:t>First FM-based SLAM (at least for endoscopy)</a:t>
            </a:r>
          </a:p>
          <a:p>
            <a:r>
              <a:rPr lang="en-US" dirty="0"/>
              <a:t>Outperforms both: Conventional approaches &amp; domain-specific ML methods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4674FC-BA71-9091-65B7-F7290DAF8319}"/>
              </a:ext>
            </a:extLst>
          </p:cNvPr>
          <p:cNvGrpSpPr/>
          <p:nvPr/>
        </p:nvGrpSpPr>
        <p:grpSpPr>
          <a:xfrm>
            <a:off x="81640" y="628650"/>
            <a:ext cx="9087534" cy="3037114"/>
            <a:chOff x="0" y="628650"/>
            <a:chExt cx="9087534" cy="30371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314028-D016-5AC9-1ADE-80B7F983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65" y="628650"/>
              <a:ext cx="9031069" cy="3037114"/>
            </a:xfrm>
            <a:prstGeom prst="rect">
              <a:avLst/>
            </a:prstGeom>
          </p:spPr>
        </p:pic>
        <p:pic>
          <p:nvPicPr>
            <p:cNvPr id="4" name="Picture 3" descr="Close-up of a human body's inside&#10;&#10;Description automatically generated">
              <a:extLst>
                <a:ext uri="{FF2B5EF4-FFF2-40B4-BE49-F238E27FC236}">
                  <a16:creationId xmlns:a16="http://schemas.microsoft.com/office/drawing/2014/main" id="{13719A03-94CC-61B6-EC99-0D27722D7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12" r="14145" b="472"/>
            <a:stretch/>
          </p:blipFill>
          <p:spPr>
            <a:xfrm>
              <a:off x="0" y="762326"/>
              <a:ext cx="856482" cy="652006"/>
            </a:xfrm>
            <a:prstGeom prst="rect">
              <a:avLst/>
            </a:prstGeom>
          </p:spPr>
        </p:pic>
        <p:pic>
          <p:nvPicPr>
            <p:cNvPr id="5" name="Picture 4" descr="A close-up of a human body&#10;&#10;Description automatically generated">
              <a:extLst>
                <a:ext uri="{FF2B5EF4-FFF2-40B4-BE49-F238E27FC236}">
                  <a16:creationId xmlns:a16="http://schemas.microsoft.com/office/drawing/2014/main" id="{D30C8565-BA49-EFA0-1DEA-DA9A0D2FD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0809" y="762326"/>
              <a:ext cx="758048" cy="606439"/>
            </a:xfrm>
            <a:prstGeom prst="rect">
              <a:avLst/>
            </a:prstGeom>
          </p:spPr>
        </p:pic>
        <p:pic>
          <p:nvPicPr>
            <p:cNvPr id="8" name="Picture 7" descr="Close up of a human body&#10;&#10;Description automatically generated">
              <a:extLst>
                <a:ext uri="{FF2B5EF4-FFF2-40B4-BE49-F238E27FC236}">
                  <a16:creationId xmlns:a16="http://schemas.microsoft.com/office/drawing/2014/main" id="{FF0D23E7-8AFA-6F5D-73DC-FEB6F6455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3417" y="762326"/>
              <a:ext cx="606439" cy="60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3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1207FC-2DDC-4965-8DA2-0121A30D50A5}"/>
              </a:ext>
            </a:extLst>
          </p:cNvPr>
          <p:cNvSpPr/>
          <p:nvPr/>
        </p:nvSpPr>
        <p:spPr>
          <a:xfrm>
            <a:off x="358777" y="0"/>
            <a:ext cx="8785224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A4F5A2-8DA9-DBB2-5866-2C9400344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2" r="33461"/>
          <a:stretch/>
        </p:blipFill>
        <p:spPr bwMode="auto">
          <a:xfrm>
            <a:off x="-1586" y="-299873"/>
            <a:ext cx="5426439" cy="54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A36EE4-B11E-40EF-A883-A670E3D28051}"/>
              </a:ext>
            </a:extLst>
          </p:cNvPr>
          <p:cNvSpPr/>
          <p:nvPr/>
        </p:nvSpPr>
        <p:spPr>
          <a:xfrm>
            <a:off x="-969904" y="-137893"/>
            <a:ext cx="10144517" cy="2587478"/>
          </a:xfrm>
          <a:prstGeom prst="rect">
            <a:avLst/>
          </a:prstGeom>
          <a:gradFill>
            <a:gsLst>
              <a:gs pos="16000">
                <a:schemeClr val="tx1">
                  <a:alpha val="0"/>
                </a:schemeClr>
              </a:gs>
              <a:gs pos="62000">
                <a:schemeClr val="tx1">
                  <a:alpha val="70000"/>
                </a:schemeClr>
              </a:gs>
              <a:gs pos="79000">
                <a:schemeClr val="tx1">
                  <a:lumMod val="100000"/>
                </a:schemeClr>
              </a:gs>
              <a:gs pos="100000">
                <a:schemeClr val="tx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174D01-6D8F-4561-ADE9-CEEF8F436144}"/>
              </a:ext>
            </a:extLst>
          </p:cNvPr>
          <p:cNvSpPr/>
          <p:nvPr/>
        </p:nvSpPr>
        <p:spPr>
          <a:xfrm>
            <a:off x="358775" y="-134225"/>
            <a:ext cx="8785225" cy="5360565"/>
          </a:xfrm>
          <a:prstGeom prst="rect">
            <a:avLst/>
          </a:prstGeom>
          <a:gradFill>
            <a:gsLst>
              <a:gs pos="5000">
                <a:schemeClr val="tx1">
                  <a:alpha val="0"/>
                </a:schemeClr>
              </a:gs>
              <a:gs pos="48000">
                <a:schemeClr val="tx1"/>
              </a:gs>
              <a:gs pos="79000">
                <a:schemeClr val="tx1">
                  <a:lumMod val="10000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12" descr="Watermark of Johns Hopkins University shield logo.">
            <a:extLst>
              <a:ext uri="{FF2B5EF4-FFF2-40B4-BE49-F238E27FC236}">
                <a16:creationId xmlns:a16="http://schemas.microsoft.com/office/drawing/2014/main" id="{2E542354-E218-469D-BF3A-EF31AFD04E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8D8E024C-64FC-4CFA-AF75-F7F7DC03841D}"/>
              </a:ext>
            </a:extLst>
          </p:cNvPr>
          <p:cNvSpPr txBox="1">
            <a:spLocks/>
          </p:cNvSpPr>
          <p:nvPr/>
        </p:nvSpPr>
        <p:spPr bwMode="auto">
          <a:xfrm>
            <a:off x="360911" y="1872814"/>
            <a:ext cx="842431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Segmenting Anything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rgbClr val="FFC000"/>
                </a:solidFill>
              </a:rPr>
              <a:t>FastSAM3D and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ProtoSAM3D</a:t>
            </a:r>
          </a:p>
        </p:txBody>
      </p:sp>
    </p:spTree>
    <p:extLst>
      <p:ext uri="{BB962C8B-B14F-4D97-AF65-F5344CB8AC3E}">
        <p14:creationId xmlns:p14="http://schemas.microsoft.com/office/powerpoint/2010/main" val="1631126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Anything Models (SAM)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9769-93C4-4ED6-9597-FE4A69D4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Segmentation is a key enabling task</a:t>
            </a:r>
          </a:p>
          <a:p>
            <a:r>
              <a:rPr lang="en-US" dirty="0"/>
              <a:t>“Making sense” of medical images</a:t>
            </a:r>
          </a:p>
          <a:p>
            <a:r>
              <a:rPr lang="en-US" dirty="0"/>
              <a:t>Enables quantitative analysis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Foundation models for segmentation</a:t>
            </a:r>
          </a:p>
          <a:p>
            <a:r>
              <a:rPr lang="en-US" dirty="0"/>
              <a:t>Replace semantics with user query</a:t>
            </a:r>
          </a:p>
          <a:p>
            <a:r>
              <a:rPr lang="en-US" dirty="0"/>
              <a:t>Interactivity </a:t>
            </a:r>
            <a:r>
              <a:rPr lang="en-US" dirty="0">
                <a:sym typeface="Wingdings" panose="05000000000000000000" pitchFamily="2" charset="2"/>
              </a:rPr>
              <a:t> Generalization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Two challenges</a:t>
            </a:r>
          </a:p>
          <a:p>
            <a:pPr>
              <a:buFont typeface="+mj-lt"/>
              <a:buAutoNum type="arabicPeriod"/>
            </a:pPr>
            <a:r>
              <a:rPr lang="en-US" dirty="0"/>
              <a:t>Scaling SAM to volumetric images</a:t>
            </a:r>
          </a:p>
          <a:p>
            <a:pPr>
              <a:buFont typeface="+mj-lt"/>
              <a:buAutoNum type="arabicPeriod"/>
            </a:pPr>
            <a:r>
              <a:rPr lang="en-US" dirty="0"/>
              <a:t>Clawing back semantic segmentation benefits</a:t>
            </a:r>
          </a:p>
        </p:txBody>
      </p:sp>
      <p:pic>
        <p:nvPicPr>
          <p:cNvPr id="4" name="Picture 2" descr="Segment anything in medical images | Nature Communications">
            <a:extLst>
              <a:ext uri="{FF2B5EF4-FFF2-40B4-BE49-F238E27FC236}">
                <a16:creationId xmlns:a16="http://schemas.microsoft.com/office/drawing/2014/main" id="{5D53DBF0-BA90-4B41-14B9-BD747586A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5" r="34225"/>
          <a:stretch/>
        </p:blipFill>
        <p:spPr bwMode="auto">
          <a:xfrm>
            <a:off x="6915654" y="0"/>
            <a:ext cx="222834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452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SAM to High-resolution Volumes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4951-45FB-8862-43B8-AF7CE637EBEB}"/>
              </a:ext>
            </a:extLst>
          </p:cNvPr>
          <p:cNvSpPr txBox="1"/>
          <p:nvPr/>
        </p:nvSpPr>
        <p:spPr>
          <a:xfrm>
            <a:off x="358776" y="4803646"/>
            <a:ext cx="84042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Shen, Y., Li, J., Shao, X., Romillo, B. I., Jindal, A., Dreizin, D., &amp; Unberath, M. (2024). FastSAM3D: An Efficient Segment Anything Model for 3D Volumetric Medical Images. MICCAI.</a:t>
            </a:r>
            <a:endParaRPr lang="en-US" sz="800" dirty="0">
              <a:solidFill>
                <a:srgbClr val="042D7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839BBD-4713-BAAF-441E-358400C8E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68" y="3714749"/>
            <a:ext cx="8424863" cy="8735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Iteratively update point tracks of arbitrary points</a:t>
            </a:r>
          </a:p>
          <a:p>
            <a:r>
              <a:rPr lang="en-US" dirty="0"/>
              <a:t>Layer-wise progressive distillation to a VIT-Tiny</a:t>
            </a:r>
          </a:p>
          <a:p>
            <a:r>
              <a:rPr lang="en-US" dirty="0"/>
              <a:t>3D sparse flash attention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3524333-CA15-638F-29EB-107D8ACBD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586013"/>
            <a:ext cx="5649687" cy="29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910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FastSAM3D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4951-45FB-8862-43B8-AF7CE637EBEB}"/>
              </a:ext>
            </a:extLst>
          </p:cNvPr>
          <p:cNvSpPr txBox="1"/>
          <p:nvPr/>
        </p:nvSpPr>
        <p:spPr>
          <a:xfrm>
            <a:off x="358776" y="4803646"/>
            <a:ext cx="84042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Shen, Y., Li, J., Shao, X., Romillo, B. I., Jindal, A., Dreizin, D., &amp; Unberath, M. (2024). FastSAM3D: An Efficient Segment Anything Model for 3D Volumetric Medical Images. MICCAI.</a:t>
            </a:r>
            <a:endParaRPr lang="en-US" sz="800" dirty="0">
              <a:solidFill>
                <a:srgbClr val="042D7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839BBD-4713-BAAF-441E-358400C8E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68" y="3714749"/>
            <a:ext cx="8424863" cy="8735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Convincing performance (for SAM models)</a:t>
            </a:r>
          </a:p>
          <a:p>
            <a:r>
              <a:rPr lang="en-US" dirty="0">
                <a:solidFill>
                  <a:srgbClr val="00B0F0"/>
                </a:solidFill>
              </a:rPr>
              <a:t>Best or second-best performance across several benchmarks</a:t>
            </a:r>
          </a:p>
          <a:p>
            <a:r>
              <a:rPr lang="en-US" dirty="0">
                <a:solidFill>
                  <a:srgbClr val="00B050"/>
                </a:solidFill>
              </a:rPr>
              <a:t>3ms execution! &gt;500x / &gt;8x speed-up compared to 2D / 3D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1F77A-9B52-8325-C263-8F85017D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500785"/>
            <a:ext cx="5493817" cy="2270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36100F-623F-FF72-B3A8-2AD70841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247" y="-32657"/>
            <a:ext cx="5664261" cy="16753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56E371-A817-990A-9DAC-9A9979E57F2C}"/>
              </a:ext>
            </a:extLst>
          </p:cNvPr>
          <p:cNvSpPr/>
          <p:nvPr/>
        </p:nvSpPr>
        <p:spPr>
          <a:xfrm>
            <a:off x="3780064" y="1387929"/>
            <a:ext cx="5363936" cy="2367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459EF-2E20-80D1-46FC-E3DCF4EA0338}"/>
              </a:ext>
            </a:extLst>
          </p:cNvPr>
          <p:cNvSpPr/>
          <p:nvPr/>
        </p:nvSpPr>
        <p:spPr>
          <a:xfrm>
            <a:off x="456234" y="3473599"/>
            <a:ext cx="5168212" cy="2367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3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ell phone with a crowd of people&#10;&#10;Description automatically generated">
            <a:extLst>
              <a:ext uri="{FF2B5EF4-FFF2-40B4-BE49-F238E27FC236}">
                <a16:creationId xmlns:a16="http://schemas.microsoft.com/office/drawing/2014/main" id="{B3FD3C32-CFD1-305C-1D47-FC4C53CD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37843"/>
            <a:ext cx="9144000" cy="91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8E615-6B9A-793F-B9ED-D06DE98D01D1}"/>
              </a:ext>
            </a:extLst>
          </p:cNvPr>
          <p:cNvSpPr txBox="1"/>
          <p:nvPr/>
        </p:nvSpPr>
        <p:spPr>
          <a:xfrm>
            <a:off x="6319212" y="3931093"/>
            <a:ext cx="30452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Thanks to Bing Image Creator running Dall-E3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4274D9-F145-8D5D-897B-A609F08441A5}"/>
              </a:ext>
            </a:extLst>
          </p:cNvPr>
          <p:cNvSpPr txBox="1">
            <a:spLocks/>
          </p:cNvSpPr>
          <p:nvPr/>
        </p:nvSpPr>
        <p:spPr bwMode="auto">
          <a:xfrm>
            <a:off x="-11905" y="4178970"/>
            <a:ext cx="9145586" cy="6945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2007: The iPhone moment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Wingdings" panose="05000000000000000000" pitchFamily="2" charset="2"/>
              </a:rPr>
              <a:t>New technology resulting in profound transformation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8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the Best of Both Worlds – ProtoSAM3D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4951-45FB-8862-43B8-AF7CE637EBEB}"/>
              </a:ext>
            </a:extLst>
          </p:cNvPr>
          <p:cNvSpPr txBox="1"/>
          <p:nvPr/>
        </p:nvSpPr>
        <p:spPr>
          <a:xfrm>
            <a:off x="358776" y="4803646"/>
            <a:ext cx="8404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Shen, Y., Dreizin, D., Inigo Romillo, B., &amp; Unberath, M. (2024). ProtoSAM3D: Interactive Semantic Segmentation in Volumetric Medical Imaging via a Segment Anything Model and Mask-Level Prototypes. Under review.</a:t>
            </a:r>
            <a:endParaRPr lang="en-US" sz="800" dirty="0">
              <a:solidFill>
                <a:srgbClr val="042D7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839BBD-4713-BAAF-441E-358400C8E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68" y="3714749"/>
            <a:ext cx="8424863" cy="8735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Automated semantic segmentation while retaining SAM’s flexibility</a:t>
            </a:r>
          </a:p>
          <a:p>
            <a:r>
              <a:rPr lang="en-US" dirty="0"/>
              <a:t>Two-stages: 1) Coarse prototype identification; 2) Fine segmentation</a:t>
            </a:r>
          </a:p>
          <a:p>
            <a:r>
              <a:rPr lang="en-US" dirty="0"/>
              <a:t>Prompting still possible! New prototypes can be added anytime!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062275-771D-BC6D-57E3-CD330DAD5F9E}"/>
              </a:ext>
            </a:extLst>
          </p:cNvPr>
          <p:cNvGrpSpPr/>
          <p:nvPr/>
        </p:nvGrpSpPr>
        <p:grpSpPr>
          <a:xfrm>
            <a:off x="675596" y="547009"/>
            <a:ext cx="7586662" cy="3117076"/>
            <a:chOff x="675596" y="547009"/>
            <a:chExt cx="7586662" cy="3117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A41549-0B60-3F69-6EF3-B9561E2D1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596" y="547009"/>
              <a:ext cx="7586662" cy="31170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D4EF58-8580-2EA3-DC75-071F503F7F8D}"/>
                </a:ext>
              </a:extLst>
            </p:cNvPr>
            <p:cNvSpPr/>
            <p:nvPr/>
          </p:nvSpPr>
          <p:spPr>
            <a:xfrm>
              <a:off x="675596" y="628650"/>
              <a:ext cx="336775" cy="253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DFDCA2-20CF-D93C-F75F-8AE2573E15E4}"/>
                </a:ext>
              </a:extLst>
            </p:cNvPr>
            <p:cNvSpPr/>
            <p:nvPr/>
          </p:nvSpPr>
          <p:spPr>
            <a:xfrm>
              <a:off x="3865110" y="654503"/>
              <a:ext cx="336775" cy="253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0B0CA5-FF01-FBC6-368C-1CFE378D3A8C}"/>
              </a:ext>
            </a:extLst>
          </p:cNvPr>
          <p:cNvCxnSpPr>
            <a:cxnSpLocks/>
          </p:cNvCxnSpPr>
          <p:nvPr/>
        </p:nvCxnSpPr>
        <p:spPr>
          <a:xfrm flipV="1">
            <a:off x="3976007" y="907596"/>
            <a:ext cx="0" cy="1975757"/>
          </a:xfrm>
          <a:prstGeom prst="line">
            <a:avLst/>
          </a:prstGeom>
          <a:ln w="28575">
            <a:solidFill>
              <a:srgbClr val="042D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73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the Best of Both Worlds – ProtoSAM3D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74951-45FB-8862-43B8-AF7CE637EBEB}"/>
              </a:ext>
            </a:extLst>
          </p:cNvPr>
          <p:cNvSpPr txBox="1"/>
          <p:nvPr/>
        </p:nvSpPr>
        <p:spPr>
          <a:xfrm>
            <a:off x="358776" y="4803646"/>
            <a:ext cx="8404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Shen, Y., Dreizin, D., Inigo Romillo, B., &amp; Unberath, M. (2024). ProtoSAM3D: Interactive Semantic Segmentation in Volumetric Medical Imaging via a Segment Anything Model and Mask-Level Prototypes. Under review.</a:t>
            </a:r>
            <a:endParaRPr lang="en-US" sz="800" dirty="0">
              <a:solidFill>
                <a:srgbClr val="042D7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839BBD-4713-BAAF-441E-358400C8E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68" y="3714749"/>
            <a:ext cx="8424863" cy="8735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Automated semantic segmentation while retaining SAM’s flexibility</a:t>
            </a:r>
          </a:p>
          <a:p>
            <a:r>
              <a:rPr lang="en-US" dirty="0"/>
              <a:t>Convincing qualitative and quantitative performance </a:t>
            </a:r>
          </a:p>
          <a:p>
            <a:r>
              <a:rPr lang="en-US" dirty="0"/>
              <a:t>Among first models for semantic </a:t>
            </a:r>
            <a:r>
              <a:rPr lang="en-US" u="sng" dirty="0"/>
              <a:t>and</a:t>
            </a:r>
            <a:r>
              <a:rPr lang="en-US" dirty="0"/>
              <a:t> zero-shot instance segmentation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A2075F-6AA6-6D88-07B1-3B6E5650640E}"/>
              </a:ext>
            </a:extLst>
          </p:cNvPr>
          <p:cNvGrpSpPr/>
          <p:nvPr/>
        </p:nvGrpSpPr>
        <p:grpSpPr>
          <a:xfrm>
            <a:off x="1" y="843969"/>
            <a:ext cx="4000500" cy="2637893"/>
            <a:chOff x="0" y="626793"/>
            <a:chExt cx="4495505" cy="29736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576324-68DA-63DB-B639-7EDDFEBCF4A3}"/>
                </a:ext>
              </a:extLst>
            </p:cNvPr>
            <p:cNvGrpSpPr/>
            <p:nvPr/>
          </p:nvGrpSpPr>
          <p:grpSpPr>
            <a:xfrm>
              <a:off x="0" y="626793"/>
              <a:ext cx="4495505" cy="2973656"/>
              <a:chOff x="0" y="626793"/>
              <a:chExt cx="4495505" cy="297365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2524F71-3D67-9F5D-CA0F-B938D120D696}"/>
                  </a:ext>
                </a:extLst>
              </p:cNvPr>
              <p:cNvGrpSpPr/>
              <p:nvPr/>
            </p:nvGrpSpPr>
            <p:grpSpPr>
              <a:xfrm>
                <a:off x="0" y="626793"/>
                <a:ext cx="4495505" cy="2973656"/>
                <a:chOff x="0" y="626793"/>
                <a:chExt cx="4495505" cy="297365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AF34F7C3-4D67-C638-F1B4-7B2D1125F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26793"/>
                  <a:ext cx="4495505" cy="2973656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77BC859-6BC7-60A1-E77F-168ABADB8CF3}"/>
                    </a:ext>
                  </a:extLst>
                </p:cNvPr>
                <p:cNvSpPr/>
                <p:nvPr/>
              </p:nvSpPr>
              <p:spPr>
                <a:xfrm>
                  <a:off x="0" y="628650"/>
                  <a:ext cx="336775" cy="2530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929FC9E-8D30-7F01-72BE-8FD671E23BDE}"/>
                  </a:ext>
                </a:extLst>
              </p:cNvPr>
              <p:cNvSpPr/>
              <p:nvPr/>
            </p:nvSpPr>
            <p:spPr>
              <a:xfrm>
                <a:off x="1173618" y="626793"/>
                <a:ext cx="402089" cy="217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9A2040-0A88-462C-7744-D2B52271BCE3}"/>
                </a:ext>
              </a:extLst>
            </p:cNvPr>
            <p:cNvSpPr/>
            <p:nvPr/>
          </p:nvSpPr>
          <p:spPr>
            <a:xfrm>
              <a:off x="3345315" y="643121"/>
              <a:ext cx="336775" cy="1387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E781F97-B1A3-1234-7509-0FBBA071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9" y="1187456"/>
            <a:ext cx="4915734" cy="22944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2A07F6-1572-F192-82FF-34071F93F851}"/>
              </a:ext>
            </a:extLst>
          </p:cNvPr>
          <p:cNvSpPr/>
          <p:nvPr/>
        </p:nvSpPr>
        <p:spPr>
          <a:xfrm>
            <a:off x="4114799" y="3184071"/>
            <a:ext cx="4915734" cy="29779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8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BD96-956B-7363-1BCF-47ADAE83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3DSlicer Interface for 2D and 3D SAM</a:t>
            </a:r>
          </a:p>
        </p:txBody>
      </p:sp>
      <p:pic>
        <p:nvPicPr>
          <p:cNvPr id="7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C4BDD12-C58A-1C29-92FF-A0396EB52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8253" y="2073728"/>
            <a:ext cx="1681842" cy="1681842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52BE15E-114A-12C3-FE99-20E34B3E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57225"/>
            <a:ext cx="6824354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4375A-4189-180B-E443-260E266645B7}"/>
              </a:ext>
            </a:extLst>
          </p:cNvPr>
          <p:cNvSpPr txBox="1"/>
          <p:nvPr/>
        </p:nvSpPr>
        <p:spPr>
          <a:xfrm>
            <a:off x="358775" y="4665702"/>
            <a:ext cx="8424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Shen, Y., Shao, X., Romillo, B. I., Dreizin, D., &amp; Unberath, M. (2024). FastSAM-3DSlicer: A 3D-Slicer Extension for 3D Volumetric Segment Anything Model with Uncertainty Quantification. </a:t>
            </a:r>
            <a:r>
              <a:rPr lang="en-US" sz="800" b="0" i="1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MICCAI </a:t>
            </a:r>
            <a:r>
              <a:rPr lang="en-US" sz="800" b="0" i="1" dirty="0" err="1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MedAGI</a:t>
            </a:r>
            <a:r>
              <a:rPr lang="en-US" sz="800" b="0" i="1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 Workshop</a:t>
            </a:r>
            <a:r>
              <a:rPr lang="en-US" sz="800" b="0" i="0" dirty="0">
                <a:solidFill>
                  <a:srgbClr val="042D7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800" dirty="0">
              <a:solidFill>
                <a:srgbClr val="042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55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1207FC-2DDC-4965-8DA2-0121A30D50A5}"/>
              </a:ext>
            </a:extLst>
          </p:cNvPr>
          <p:cNvSpPr/>
          <p:nvPr/>
        </p:nvSpPr>
        <p:spPr>
          <a:xfrm>
            <a:off x="358777" y="0"/>
            <a:ext cx="8785224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E03DE-9FF6-E52A-0298-B19FA561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4251" y="61547"/>
            <a:ext cx="9070502" cy="63781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A36EE4-B11E-40EF-A883-A670E3D28051}"/>
              </a:ext>
            </a:extLst>
          </p:cNvPr>
          <p:cNvSpPr/>
          <p:nvPr/>
        </p:nvSpPr>
        <p:spPr>
          <a:xfrm>
            <a:off x="-969904" y="-137893"/>
            <a:ext cx="10144517" cy="2587478"/>
          </a:xfrm>
          <a:prstGeom prst="rect">
            <a:avLst/>
          </a:prstGeom>
          <a:gradFill>
            <a:gsLst>
              <a:gs pos="16000">
                <a:schemeClr val="tx1">
                  <a:alpha val="0"/>
                </a:schemeClr>
              </a:gs>
              <a:gs pos="62000">
                <a:schemeClr val="tx1">
                  <a:alpha val="70000"/>
                </a:schemeClr>
              </a:gs>
              <a:gs pos="79000">
                <a:schemeClr val="tx1">
                  <a:lumMod val="100000"/>
                </a:schemeClr>
              </a:gs>
              <a:gs pos="100000">
                <a:schemeClr val="tx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174D01-6D8F-4561-ADE9-CEEF8F436144}"/>
              </a:ext>
            </a:extLst>
          </p:cNvPr>
          <p:cNvSpPr/>
          <p:nvPr/>
        </p:nvSpPr>
        <p:spPr>
          <a:xfrm>
            <a:off x="358775" y="-134225"/>
            <a:ext cx="8785225" cy="5360565"/>
          </a:xfrm>
          <a:prstGeom prst="rect">
            <a:avLst/>
          </a:prstGeom>
          <a:gradFill>
            <a:gsLst>
              <a:gs pos="5000">
                <a:schemeClr val="tx1">
                  <a:alpha val="0"/>
                </a:schemeClr>
              </a:gs>
              <a:gs pos="48000">
                <a:schemeClr val="tx1"/>
              </a:gs>
              <a:gs pos="79000">
                <a:schemeClr val="tx1">
                  <a:lumMod val="10000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12" descr="Watermark of Johns Hopkins University shield logo.">
            <a:extLst>
              <a:ext uri="{FF2B5EF4-FFF2-40B4-BE49-F238E27FC236}">
                <a16:creationId xmlns:a16="http://schemas.microsoft.com/office/drawing/2014/main" id="{2E542354-E218-469D-BF3A-EF31AFD04E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8D8E024C-64FC-4CFA-AF75-F7F7DC03841D}"/>
              </a:ext>
            </a:extLst>
          </p:cNvPr>
          <p:cNvSpPr txBox="1">
            <a:spLocks/>
          </p:cNvSpPr>
          <p:nvPr/>
        </p:nvSpPr>
        <p:spPr bwMode="auto">
          <a:xfrm>
            <a:off x="360911" y="1872814"/>
            <a:ext cx="842431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FFC000"/>
                </a:solidFill>
              </a:rPr>
              <a:t>Robot Automation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Catalytic Potential of Foundation Models as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3915559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216B-D847-FFD2-1260-860493E4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63B60-FBB1-3CE5-58D7-98C55D661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5D3A8-594A-BA7E-E2BB-89431E15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8"/>
            <a:ext cx="9144000" cy="511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3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216B-D847-FFD2-1260-860493E4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D62C39C2-C5B0-7FAD-BD68-62CC1B55411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70" end="0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340604" cy="5254090"/>
          </a:xfrm>
        </p:spPr>
      </p:pic>
    </p:spTree>
    <p:extLst>
      <p:ext uri="{BB962C8B-B14F-4D97-AF65-F5344CB8AC3E}">
        <p14:creationId xmlns:p14="http://schemas.microsoft.com/office/powerpoint/2010/main" val="335541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1207FC-2DDC-4965-8DA2-0121A30D50A5}"/>
              </a:ext>
            </a:extLst>
          </p:cNvPr>
          <p:cNvSpPr/>
          <p:nvPr/>
        </p:nvSpPr>
        <p:spPr>
          <a:xfrm>
            <a:off x="358777" y="0"/>
            <a:ext cx="8785224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8AC01D-C48B-9BA7-AB7E-28D034DC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99" y="0"/>
            <a:ext cx="6124142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A36EE4-B11E-40EF-A883-A670E3D28051}"/>
              </a:ext>
            </a:extLst>
          </p:cNvPr>
          <p:cNvSpPr/>
          <p:nvPr/>
        </p:nvSpPr>
        <p:spPr>
          <a:xfrm>
            <a:off x="-969904" y="-137893"/>
            <a:ext cx="10144517" cy="2587478"/>
          </a:xfrm>
          <a:prstGeom prst="rect">
            <a:avLst/>
          </a:prstGeom>
          <a:gradFill>
            <a:gsLst>
              <a:gs pos="16000">
                <a:schemeClr val="tx1">
                  <a:alpha val="0"/>
                </a:schemeClr>
              </a:gs>
              <a:gs pos="62000">
                <a:schemeClr val="tx1">
                  <a:alpha val="70000"/>
                </a:schemeClr>
              </a:gs>
              <a:gs pos="79000">
                <a:schemeClr val="tx1">
                  <a:lumMod val="100000"/>
                </a:schemeClr>
              </a:gs>
              <a:gs pos="100000">
                <a:schemeClr val="tx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174D01-6D8F-4561-ADE9-CEEF8F436144}"/>
              </a:ext>
            </a:extLst>
          </p:cNvPr>
          <p:cNvSpPr/>
          <p:nvPr/>
        </p:nvSpPr>
        <p:spPr>
          <a:xfrm>
            <a:off x="358775" y="-134225"/>
            <a:ext cx="8785225" cy="5360565"/>
          </a:xfrm>
          <a:prstGeom prst="rect">
            <a:avLst/>
          </a:prstGeom>
          <a:gradFill>
            <a:gsLst>
              <a:gs pos="5000">
                <a:schemeClr val="tx1">
                  <a:alpha val="0"/>
                </a:schemeClr>
              </a:gs>
              <a:gs pos="48000">
                <a:schemeClr val="tx1"/>
              </a:gs>
              <a:gs pos="79000">
                <a:schemeClr val="tx1">
                  <a:lumMod val="10000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12" descr="Watermark of Johns Hopkins University shield logo.">
            <a:extLst>
              <a:ext uri="{FF2B5EF4-FFF2-40B4-BE49-F238E27FC236}">
                <a16:creationId xmlns:a16="http://schemas.microsoft.com/office/drawing/2014/main" id="{2E542354-E218-469D-BF3A-EF31AFD04E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8D8E024C-64FC-4CFA-AF75-F7F7DC03841D}"/>
              </a:ext>
            </a:extLst>
          </p:cNvPr>
          <p:cNvSpPr txBox="1">
            <a:spLocks/>
          </p:cNvSpPr>
          <p:nvPr/>
        </p:nvSpPr>
        <p:spPr bwMode="auto">
          <a:xfrm>
            <a:off x="360911" y="1872814"/>
            <a:ext cx="842431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Concluding Thoughts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Towards an iPhone Moment in Medical Image Computing</a:t>
            </a:r>
          </a:p>
        </p:txBody>
      </p:sp>
    </p:spTree>
    <p:extLst>
      <p:ext uri="{BB962C8B-B14F-4D97-AF65-F5344CB8AC3E}">
        <p14:creationId xmlns:p14="http://schemas.microsoft.com/office/powerpoint/2010/main" val="366307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A66E166-549E-2D88-82F1-ABCAEE7C0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6" r="34531" b="12945"/>
          <a:stretch/>
        </p:blipFill>
        <p:spPr bwMode="auto">
          <a:xfrm>
            <a:off x="3499026" y="-759279"/>
            <a:ext cx="6005335" cy="607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A6B5F3-19D7-4EA7-9CD8-CA5A0C71C51B}"/>
              </a:ext>
            </a:extLst>
          </p:cNvPr>
          <p:cNvSpPr/>
          <p:nvPr/>
        </p:nvSpPr>
        <p:spPr>
          <a:xfrm>
            <a:off x="-1585" y="0"/>
            <a:ext cx="9145586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0000">
                <a:schemeClr val="bg1"/>
              </a:gs>
              <a:gs pos="80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38E80D-3E85-A2D8-DF9E-CCA27FF7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>
              <a:buNone/>
            </a:pPr>
            <a:r>
              <a:rPr lang="en-US" b="1" kern="0" dirty="0"/>
              <a:t>This is the beginning – not the end! </a:t>
            </a:r>
          </a:p>
          <a:p>
            <a:pPr defTabSz="914400"/>
            <a:r>
              <a:rPr lang="en-US" kern="0" dirty="0"/>
              <a:t>Movement towards foundation models is young</a:t>
            </a:r>
          </a:p>
          <a:p>
            <a:pPr defTabSz="914400"/>
            <a:r>
              <a:rPr lang="en-US" dirty="0"/>
              <a:t>Many open challenges</a:t>
            </a:r>
            <a:endParaRPr lang="en-US" kern="0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Opportunities and open problems</a:t>
            </a:r>
          </a:p>
          <a:p>
            <a:r>
              <a:rPr lang="en-US" dirty="0"/>
              <a:t>Data – Flexibility helps but not always sufficient </a:t>
            </a:r>
          </a:p>
          <a:p>
            <a:r>
              <a:rPr lang="en-US" dirty="0"/>
              <a:t>Flexible problem formulations </a:t>
            </a:r>
            <a:r>
              <a:rPr lang="en-US" dirty="0">
                <a:sym typeface="Wingdings" panose="05000000000000000000" pitchFamily="2" charset="2"/>
              </a:rPr>
              <a:t>and task design to enable scaling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Many reasons for optimism and excitement! </a:t>
            </a:r>
          </a:p>
          <a:p>
            <a:r>
              <a:rPr lang="en-US" dirty="0"/>
              <a:t>High accessibility </a:t>
            </a:r>
          </a:p>
          <a:p>
            <a:r>
              <a:rPr lang="en-US" dirty="0"/>
              <a:t>Transformational impact on MIC and precision healthcare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A31473-E268-DAA9-FDE4-ED320697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/>
          <a:lstStyle/>
          <a:p>
            <a:r>
              <a:rPr lang="en-US" dirty="0"/>
              <a:t>Foundation Models for Medical Image Computing</a:t>
            </a:r>
          </a:p>
        </p:txBody>
      </p:sp>
    </p:spTree>
    <p:extLst>
      <p:ext uri="{BB962C8B-B14F-4D97-AF65-F5344CB8AC3E}">
        <p14:creationId xmlns:p14="http://schemas.microsoft.com/office/powerpoint/2010/main" val="3865208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1207FC-2DDC-4965-8DA2-0121A30D50A5}"/>
              </a:ext>
            </a:extLst>
          </p:cNvPr>
          <p:cNvSpPr/>
          <p:nvPr/>
        </p:nvSpPr>
        <p:spPr>
          <a:xfrm>
            <a:off x="358777" y="0"/>
            <a:ext cx="8785224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Picture 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BE272E7A-58F6-AB30-29C2-6CA7C641ED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1500" y="0"/>
            <a:ext cx="5143500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A36EE4-B11E-40EF-A883-A670E3D28051}"/>
              </a:ext>
            </a:extLst>
          </p:cNvPr>
          <p:cNvSpPr/>
          <p:nvPr/>
        </p:nvSpPr>
        <p:spPr>
          <a:xfrm>
            <a:off x="-969904" y="-137893"/>
            <a:ext cx="10144517" cy="2587478"/>
          </a:xfrm>
          <a:prstGeom prst="rect">
            <a:avLst/>
          </a:prstGeom>
          <a:gradFill>
            <a:gsLst>
              <a:gs pos="16000">
                <a:schemeClr val="tx1">
                  <a:alpha val="0"/>
                </a:schemeClr>
              </a:gs>
              <a:gs pos="62000">
                <a:schemeClr val="tx1">
                  <a:alpha val="70000"/>
                </a:schemeClr>
              </a:gs>
              <a:gs pos="79000">
                <a:schemeClr val="tx1">
                  <a:lumMod val="100000"/>
                </a:schemeClr>
              </a:gs>
              <a:gs pos="100000">
                <a:schemeClr val="tx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174D01-6D8F-4561-ADE9-CEEF8F436144}"/>
              </a:ext>
            </a:extLst>
          </p:cNvPr>
          <p:cNvSpPr/>
          <p:nvPr/>
        </p:nvSpPr>
        <p:spPr>
          <a:xfrm>
            <a:off x="358775" y="-134225"/>
            <a:ext cx="8785225" cy="5360565"/>
          </a:xfrm>
          <a:prstGeom prst="rect">
            <a:avLst/>
          </a:prstGeom>
          <a:gradFill>
            <a:gsLst>
              <a:gs pos="5000">
                <a:schemeClr val="tx1">
                  <a:alpha val="0"/>
                </a:schemeClr>
              </a:gs>
              <a:gs pos="48000">
                <a:schemeClr val="tx1"/>
              </a:gs>
              <a:gs pos="79000">
                <a:schemeClr val="tx1">
                  <a:lumMod val="10000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12" descr="Watermark of Johns Hopkins University shield logo.">
            <a:extLst>
              <a:ext uri="{FF2B5EF4-FFF2-40B4-BE49-F238E27FC236}">
                <a16:creationId xmlns:a16="http://schemas.microsoft.com/office/drawing/2014/main" id="{2E542354-E218-469D-BF3A-EF31AFD04E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74B659B4-9F35-497A-ADA7-D82B93B762D3}"/>
              </a:ext>
            </a:extLst>
          </p:cNvPr>
          <p:cNvSpPr txBox="1">
            <a:spLocks/>
          </p:cNvSpPr>
          <p:nvPr/>
        </p:nvSpPr>
        <p:spPr bwMode="auto">
          <a:xfrm>
            <a:off x="360911" y="1872814"/>
            <a:ext cx="8301826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Thank you.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Questions, comments? Ask now or email me at: mathias@jhu.edu</a:t>
            </a:r>
          </a:p>
        </p:txBody>
      </p:sp>
    </p:spTree>
    <p:extLst>
      <p:ext uri="{BB962C8B-B14F-4D97-AF65-F5344CB8AC3E}">
        <p14:creationId xmlns:p14="http://schemas.microsoft.com/office/powerpoint/2010/main" val="289147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FD3C32-CFD1-305C-1D47-FC4C53CD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921121"/>
            <a:ext cx="9144000" cy="91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8E615-6B9A-793F-B9ED-D06DE98D01D1}"/>
              </a:ext>
            </a:extLst>
          </p:cNvPr>
          <p:cNvSpPr txBox="1"/>
          <p:nvPr/>
        </p:nvSpPr>
        <p:spPr>
          <a:xfrm>
            <a:off x="6319212" y="3931093"/>
            <a:ext cx="30452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Thanks to Bing Image Creator running Dall-E3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4274D9-F145-8D5D-897B-A609F08441A5}"/>
              </a:ext>
            </a:extLst>
          </p:cNvPr>
          <p:cNvSpPr txBox="1">
            <a:spLocks/>
          </p:cNvSpPr>
          <p:nvPr/>
        </p:nvSpPr>
        <p:spPr bwMode="auto">
          <a:xfrm>
            <a:off x="-11905" y="4178970"/>
            <a:ext cx="9145586" cy="69455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42D7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2022: The ChatGPT moment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Wingdings" panose="05000000000000000000" pitchFamily="2" charset="2"/>
              </a:rPr>
              <a:t> New technology that transforms society!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8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F76-3C51-7537-0A29-CF9CDAFF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Models on the Rise</a:t>
            </a:r>
          </a:p>
        </p:txBody>
      </p:sp>
      <p:pic>
        <p:nvPicPr>
          <p:cNvPr id="3074" name="Picture 2" descr="Segment anything in medical images | Nature Communications">
            <a:extLst>
              <a:ext uri="{FF2B5EF4-FFF2-40B4-BE49-F238E27FC236}">
                <a16:creationId xmlns:a16="http://schemas.microsoft.com/office/drawing/2014/main" id="{3F79E11F-51E2-109B-EB37-9B1D5C655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350" y="705233"/>
            <a:ext cx="5155232" cy="37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ideo_pred_track">
            <a:hlinkClick r:id="" action="ppaction://media"/>
            <a:extLst>
              <a:ext uri="{FF2B5EF4-FFF2-40B4-BE49-F238E27FC236}">
                <a16:creationId xmlns:a16="http://schemas.microsoft.com/office/drawing/2014/main" id="{3769606C-E9A6-3E79-3377-DEB2871BC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983" t="8913" r="18983" b="8913"/>
          <a:stretch/>
        </p:blipFill>
        <p:spPr>
          <a:xfrm>
            <a:off x="6024413" y="0"/>
            <a:ext cx="3119587" cy="2525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F806B-FBE1-F0DC-295F-169D8EF517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6838"/>
          <a:stretch/>
        </p:blipFill>
        <p:spPr>
          <a:xfrm>
            <a:off x="-1585" y="1899409"/>
            <a:ext cx="3067659" cy="218022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FEB9090-2253-44BD-9E9D-3773C1BD6EE6}"/>
              </a:ext>
            </a:extLst>
          </p:cNvPr>
          <p:cNvGrpSpPr/>
          <p:nvPr/>
        </p:nvGrpSpPr>
        <p:grpSpPr>
          <a:xfrm>
            <a:off x="-661132" y="1820997"/>
            <a:ext cx="2848828" cy="1057792"/>
            <a:chOff x="-661132" y="2752980"/>
            <a:chExt cx="2848828" cy="1057792"/>
          </a:xfrm>
        </p:grpSpPr>
        <p:sp>
          <p:nvSpPr>
            <p:cNvPr id="10" name="Explosion: 14 Points 9">
              <a:extLst>
                <a:ext uri="{FF2B5EF4-FFF2-40B4-BE49-F238E27FC236}">
                  <a16:creationId xmlns:a16="http://schemas.microsoft.com/office/drawing/2014/main" id="{A8895C8E-228B-BCB5-8FB8-52EAC4B01D2B}"/>
                </a:ext>
              </a:extLst>
            </p:cNvPr>
            <p:cNvSpPr/>
            <p:nvPr/>
          </p:nvSpPr>
          <p:spPr>
            <a:xfrm>
              <a:off x="-213688" y="2752980"/>
              <a:ext cx="2186508" cy="1057792"/>
            </a:xfrm>
            <a:prstGeom prst="irregularSeal2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FBDB15-AE95-37D4-9D1F-A9E54BFB8EFE}"/>
                </a:ext>
              </a:extLst>
            </p:cNvPr>
            <p:cNvSpPr txBox="1"/>
            <p:nvPr/>
          </p:nvSpPr>
          <p:spPr>
            <a:xfrm rot="20954302">
              <a:off x="-661132" y="3127300"/>
              <a:ext cx="2848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C000"/>
                  </a:solidFill>
                </a:rPr>
                <a:t>Generation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C97D04-C948-DC6D-006B-0B7FD9433628}"/>
              </a:ext>
            </a:extLst>
          </p:cNvPr>
          <p:cNvGrpSpPr/>
          <p:nvPr/>
        </p:nvGrpSpPr>
        <p:grpSpPr>
          <a:xfrm>
            <a:off x="1201882" y="491390"/>
            <a:ext cx="2848828" cy="1057792"/>
            <a:chOff x="-661132" y="2752980"/>
            <a:chExt cx="2848828" cy="1057792"/>
          </a:xfrm>
        </p:grpSpPr>
        <p:sp>
          <p:nvSpPr>
            <p:cNvPr id="14" name="Explosion: 14 Points 13">
              <a:extLst>
                <a:ext uri="{FF2B5EF4-FFF2-40B4-BE49-F238E27FC236}">
                  <a16:creationId xmlns:a16="http://schemas.microsoft.com/office/drawing/2014/main" id="{90F9E28F-10BC-EC14-64F8-47E56A8CF980}"/>
                </a:ext>
              </a:extLst>
            </p:cNvPr>
            <p:cNvSpPr/>
            <p:nvPr/>
          </p:nvSpPr>
          <p:spPr>
            <a:xfrm>
              <a:off x="-213688" y="2752980"/>
              <a:ext cx="2186508" cy="1057792"/>
            </a:xfrm>
            <a:prstGeom prst="irregularSeal2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61952-0F77-C3D2-4374-5CC276514623}"/>
                </a:ext>
              </a:extLst>
            </p:cNvPr>
            <p:cNvSpPr txBox="1"/>
            <p:nvPr/>
          </p:nvSpPr>
          <p:spPr>
            <a:xfrm rot="20954302">
              <a:off x="-661132" y="3127300"/>
              <a:ext cx="2848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C000"/>
                  </a:solidFill>
                </a:rPr>
                <a:t>Segmentation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107A18-B510-A85C-F633-7FAA710FBB29}"/>
              </a:ext>
            </a:extLst>
          </p:cNvPr>
          <p:cNvGrpSpPr/>
          <p:nvPr/>
        </p:nvGrpSpPr>
        <p:grpSpPr>
          <a:xfrm>
            <a:off x="4974266" y="-21348"/>
            <a:ext cx="2848828" cy="1057792"/>
            <a:chOff x="-661132" y="2752980"/>
            <a:chExt cx="2848828" cy="1057792"/>
          </a:xfrm>
        </p:grpSpPr>
        <p:sp>
          <p:nvSpPr>
            <p:cNvPr id="17" name="Explosion: 14 Points 16">
              <a:extLst>
                <a:ext uri="{FF2B5EF4-FFF2-40B4-BE49-F238E27FC236}">
                  <a16:creationId xmlns:a16="http://schemas.microsoft.com/office/drawing/2014/main" id="{D66BDDB7-64B8-9B4F-BA8C-549BF597283D}"/>
                </a:ext>
              </a:extLst>
            </p:cNvPr>
            <p:cNvSpPr/>
            <p:nvPr/>
          </p:nvSpPr>
          <p:spPr>
            <a:xfrm>
              <a:off x="-213688" y="2752980"/>
              <a:ext cx="2186508" cy="1057792"/>
            </a:xfrm>
            <a:prstGeom prst="irregularSeal2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AC22F-9B4D-240A-4B6A-1268A10C58CB}"/>
                </a:ext>
              </a:extLst>
            </p:cNvPr>
            <p:cNvSpPr txBox="1"/>
            <p:nvPr/>
          </p:nvSpPr>
          <p:spPr>
            <a:xfrm rot="20954302">
              <a:off x="-661132" y="3127300"/>
              <a:ext cx="2848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C000"/>
                  </a:solidFill>
                </a:rPr>
                <a:t>Tracking</a:t>
              </a:r>
            </a:p>
          </p:txBody>
        </p:sp>
      </p:grpSp>
      <p:pic>
        <p:nvPicPr>
          <p:cNvPr id="3076" name="Picture 4" descr="PDF] Depth Anything in Medical Images: A Comparative Study | Semantic  Scholar">
            <a:extLst>
              <a:ext uri="{FF2B5EF4-FFF2-40B4-BE49-F238E27FC236}">
                <a16:creationId xmlns:a16="http://schemas.microsoft.com/office/drawing/2014/main" id="{B9968ED8-90B5-887D-6AFB-D60579A84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02" b="70941"/>
          <a:stretch/>
        </p:blipFill>
        <p:spPr bwMode="auto">
          <a:xfrm>
            <a:off x="6957492" y="3038509"/>
            <a:ext cx="2186508" cy="210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093E8C9-FC89-9595-D3B2-A5AA12C19953}"/>
              </a:ext>
            </a:extLst>
          </p:cNvPr>
          <p:cNvGrpSpPr/>
          <p:nvPr/>
        </p:nvGrpSpPr>
        <p:grpSpPr>
          <a:xfrm>
            <a:off x="5742128" y="2601822"/>
            <a:ext cx="2848828" cy="1057792"/>
            <a:chOff x="-661132" y="2752980"/>
            <a:chExt cx="2848828" cy="1057792"/>
          </a:xfrm>
        </p:grpSpPr>
        <p:sp>
          <p:nvSpPr>
            <p:cNvPr id="20" name="Explosion: 14 Points 19">
              <a:extLst>
                <a:ext uri="{FF2B5EF4-FFF2-40B4-BE49-F238E27FC236}">
                  <a16:creationId xmlns:a16="http://schemas.microsoft.com/office/drawing/2014/main" id="{F66B6FA8-3570-4E70-0EF5-A90756883E65}"/>
                </a:ext>
              </a:extLst>
            </p:cNvPr>
            <p:cNvSpPr/>
            <p:nvPr/>
          </p:nvSpPr>
          <p:spPr>
            <a:xfrm>
              <a:off x="-213688" y="2752980"/>
              <a:ext cx="2186508" cy="1057792"/>
            </a:xfrm>
            <a:prstGeom prst="irregularSeal2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F81D36-13AA-D222-93AF-077BD5378FC4}"/>
                </a:ext>
              </a:extLst>
            </p:cNvPr>
            <p:cNvSpPr txBox="1"/>
            <p:nvPr/>
          </p:nvSpPr>
          <p:spPr>
            <a:xfrm rot="20954302">
              <a:off x="-661132" y="3127300"/>
              <a:ext cx="2848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C000"/>
                  </a:solidFill>
                </a:rPr>
                <a:t>Depth estimation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3236C90-039E-53A6-FB49-0BBEF13AE87F}"/>
              </a:ext>
            </a:extLst>
          </p:cNvPr>
          <p:cNvSpPr txBox="1"/>
          <p:nvPr/>
        </p:nvSpPr>
        <p:spPr>
          <a:xfrm>
            <a:off x="2932204" y="4551621"/>
            <a:ext cx="325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000"/>
                </a:solidFill>
              </a:rPr>
              <a:t>… and many more!</a:t>
            </a:r>
          </a:p>
        </p:txBody>
      </p:sp>
    </p:spTree>
    <p:extLst>
      <p:ext uri="{BB962C8B-B14F-4D97-AF65-F5344CB8AC3E}">
        <p14:creationId xmlns:p14="http://schemas.microsoft.com/office/powerpoint/2010/main" val="346030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foundation models different?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9769-93C4-4ED6-9597-FE4A69D4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Formulated to solve “foundational tasks”</a:t>
            </a:r>
          </a:p>
          <a:p>
            <a:r>
              <a:rPr lang="en-US" dirty="0"/>
              <a:t>No uber-specific task definition</a:t>
            </a:r>
          </a:p>
          <a:p>
            <a:r>
              <a:rPr lang="en-US" dirty="0"/>
              <a:t>Building blocks rather than “complete” solutions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Segment anything in medical images | Nature Communications">
            <a:extLst>
              <a:ext uri="{FF2B5EF4-FFF2-40B4-BE49-F238E27FC236}">
                <a16:creationId xmlns:a16="http://schemas.microsoft.com/office/drawing/2014/main" id="{5D53DBF0-BA90-4B41-14B9-BD747586A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5" r="34225"/>
          <a:stretch/>
        </p:blipFill>
        <p:spPr bwMode="auto">
          <a:xfrm>
            <a:off x="6915654" y="0"/>
            <a:ext cx="222834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27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foundation models different?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9769-93C4-4ED6-9597-FE4A69D4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Formulated to solve “foundational tasks”</a:t>
            </a:r>
          </a:p>
          <a:p>
            <a:r>
              <a:rPr lang="en-US" dirty="0"/>
              <a:t>No uber-specific task definition</a:t>
            </a:r>
          </a:p>
          <a:p>
            <a:r>
              <a:rPr lang="en-US" dirty="0"/>
              <a:t>Building blocks rather than “complete” solutions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Flexibility enables scaling</a:t>
            </a:r>
          </a:p>
          <a:p>
            <a:r>
              <a:rPr lang="en-US" dirty="0"/>
              <a:t>Dataset mixing (</a:t>
            </a:r>
            <a:r>
              <a:rPr lang="en-US" dirty="0">
                <a:sym typeface="Wingdings" panose="05000000000000000000" pitchFamily="2" charset="2"/>
              </a:rPr>
              <a:t> no “semantics”)</a:t>
            </a:r>
            <a:endParaRPr lang="en-US" dirty="0"/>
          </a:p>
          <a:p>
            <a:r>
              <a:rPr lang="en-US" dirty="0"/>
              <a:t>Self-supervised learning</a:t>
            </a:r>
          </a:p>
          <a:p>
            <a:endParaRPr lang="en-US" dirty="0"/>
          </a:p>
        </p:txBody>
      </p:sp>
      <p:pic>
        <p:nvPicPr>
          <p:cNvPr id="4" name="Picture 2" descr="Segment anything in medical images | Nature Communications">
            <a:extLst>
              <a:ext uri="{FF2B5EF4-FFF2-40B4-BE49-F238E27FC236}">
                <a16:creationId xmlns:a16="http://schemas.microsoft.com/office/drawing/2014/main" id="{5D53DBF0-BA90-4B41-14B9-BD747586A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5" r="34225"/>
          <a:stretch/>
        </p:blipFill>
        <p:spPr bwMode="auto">
          <a:xfrm>
            <a:off x="6915654" y="0"/>
            <a:ext cx="222834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53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2E4-11D4-E6C8-DD3F-343DBDEC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foundation models different?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9769-93C4-4ED6-9597-FE4A69D4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Formulated to solve “foundational tasks”</a:t>
            </a:r>
          </a:p>
          <a:p>
            <a:r>
              <a:rPr lang="en-US" dirty="0"/>
              <a:t>No uber-specific task definition</a:t>
            </a:r>
          </a:p>
          <a:p>
            <a:r>
              <a:rPr lang="en-US" dirty="0"/>
              <a:t>Building blocks rather than “complete” solutions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Flexibility enables scaling</a:t>
            </a:r>
          </a:p>
          <a:p>
            <a:r>
              <a:rPr lang="en-US" dirty="0"/>
              <a:t>Dataset mixing (</a:t>
            </a:r>
            <a:r>
              <a:rPr lang="en-US" dirty="0">
                <a:sym typeface="Wingdings" panose="05000000000000000000" pitchFamily="2" charset="2"/>
              </a:rPr>
              <a:t> no “semantics”)</a:t>
            </a:r>
            <a:endParaRPr lang="en-US" dirty="0"/>
          </a:p>
          <a:p>
            <a:r>
              <a:rPr lang="en-US" dirty="0"/>
              <a:t>Self-supervised learning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Scaling results in (better) generalization</a:t>
            </a:r>
          </a:p>
          <a:p>
            <a:r>
              <a:rPr lang="en-US" dirty="0"/>
              <a:t>Larger variety in training sets</a:t>
            </a:r>
          </a:p>
          <a:p>
            <a:r>
              <a:rPr lang="en-US" dirty="0"/>
              <a:t>Often: Applicable “out of the box” to new problem domains</a:t>
            </a:r>
          </a:p>
        </p:txBody>
      </p:sp>
      <p:pic>
        <p:nvPicPr>
          <p:cNvPr id="4" name="Picture 2" descr="Segment anything in medical images | Nature Communications">
            <a:extLst>
              <a:ext uri="{FF2B5EF4-FFF2-40B4-BE49-F238E27FC236}">
                <a16:creationId xmlns:a16="http://schemas.microsoft.com/office/drawing/2014/main" id="{5D53DBF0-BA90-4B41-14B9-BD747586A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5" r="34225"/>
          <a:stretch/>
        </p:blipFill>
        <p:spPr bwMode="auto">
          <a:xfrm>
            <a:off x="6915654" y="0"/>
            <a:ext cx="222834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80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C9A871B0-2B25-B22B-2C5A-0F075B5BB8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A6B5F3-19D7-4EA7-9CD8-CA5A0C71C51B}"/>
              </a:ext>
            </a:extLst>
          </p:cNvPr>
          <p:cNvSpPr/>
          <p:nvPr/>
        </p:nvSpPr>
        <p:spPr>
          <a:xfrm>
            <a:off x="-1585" y="0"/>
            <a:ext cx="9145586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0000">
                <a:schemeClr val="bg1"/>
              </a:gs>
              <a:gs pos="80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38E80D-3E85-A2D8-DF9E-CCA27FF7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>
              <a:buNone/>
            </a:pPr>
            <a:endParaRPr lang="en-US" b="1" kern="0" dirty="0"/>
          </a:p>
          <a:p>
            <a:pPr marL="0" indent="0" defTabSz="914400">
              <a:buNone/>
            </a:pPr>
            <a:r>
              <a:rPr lang="en-US" b="1" kern="0" dirty="0"/>
              <a:t>Potential for catalytic effect in medical image computing </a:t>
            </a:r>
            <a:r>
              <a:rPr lang="en-US" kern="0" dirty="0"/>
              <a:t>and beyond</a:t>
            </a:r>
            <a:endParaRPr lang="en-US" b="1" kern="0" dirty="0"/>
          </a:p>
          <a:p>
            <a:pPr marL="0" indent="0" defTabSz="914400">
              <a:buNone/>
            </a:pPr>
            <a:endParaRPr lang="en-US" b="1" dirty="0"/>
          </a:p>
          <a:p>
            <a:pPr marL="0" indent="0" defTabSz="914400">
              <a:buNone/>
            </a:pPr>
            <a:r>
              <a:rPr lang="en-US" b="1" kern="0" dirty="0"/>
              <a:t>Flexible task formulations</a:t>
            </a:r>
          </a:p>
          <a:p>
            <a:pPr marL="0" indent="0" defTabSz="914400">
              <a:buNone/>
            </a:pPr>
            <a:r>
              <a:rPr lang="en-US" b="1" dirty="0">
                <a:sym typeface="Wingdings" panose="05000000000000000000" pitchFamily="2" charset="2"/>
              </a:rPr>
              <a:t>	</a:t>
            </a:r>
            <a:r>
              <a:rPr lang="en-US" b="1" kern="0" dirty="0">
                <a:sym typeface="Wingdings" panose="05000000000000000000" pitchFamily="2" charset="2"/>
              </a:rPr>
              <a:t> </a:t>
            </a:r>
            <a:r>
              <a:rPr lang="en-US" b="1" dirty="0"/>
              <a:t>Strong, generalizable building blocks</a:t>
            </a:r>
          </a:p>
          <a:p>
            <a:pPr marL="0" indent="0" defTabSz="914400">
              <a:buNone/>
            </a:pPr>
            <a:endParaRPr lang="en-US" b="1" dirty="0"/>
          </a:p>
          <a:p>
            <a:pPr marL="0" indent="0" defTabSz="914400">
              <a:buNone/>
            </a:pPr>
            <a:r>
              <a:rPr lang="en-US" b="1" dirty="0"/>
              <a:t>“Out of the box generalization”</a:t>
            </a:r>
          </a:p>
          <a:p>
            <a:pPr marL="0" indent="0" defTabSz="914400">
              <a:buNone/>
            </a:pPr>
            <a:r>
              <a:rPr lang="en-US" b="1" dirty="0">
                <a:sym typeface="Wingdings" panose="05000000000000000000" pitchFamily="2" charset="2"/>
              </a:rPr>
              <a:t>	 </a:t>
            </a:r>
            <a:r>
              <a:rPr lang="en-US" b="1" dirty="0"/>
              <a:t>Dramatically reduced dev. Costs</a:t>
            </a:r>
          </a:p>
          <a:p>
            <a:pPr marL="0" indent="0" defTabSz="914400">
              <a:buNone/>
            </a:pP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defTabSz="914400">
              <a:buFont typeface="Wingdings" panose="05000000000000000000" pitchFamily="2" charset="2"/>
              <a:buChar char="à"/>
            </a:pP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Potential for ubiquitous adoption of quantitative tools</a:t>
            </a:r>
          </a:p>
          <a:p>
            <a:pPr defTabSz="914400">
              <a:buFont typeface="Wingdings" panose="05000000000000000000" pitchFamily="2" charset="2"/>
              <a:buChar char="à"/>
            </a:pPr>
            <a:endParaRPr lang="en-US" b="1" kern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A31473-E268-DAA9-FDE4-ED320697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</p:spPr>
        <p:txBody>
          <a:bodyPr/>
          <a:lstStyle/>
          <a:p>
            <a:r>
              <a:rPr lang="en-US" dirty="0"/>
              <a:t>Foundation Models – iPhone Moment for MIC?</a:t>
            </a:r>
          </a:p>
        </p:txBody>
      </p:sp>
    </p:spTree>
    <p:extLst>
      <p:ext uri="{BB962C8B-B14F-4D97-AF65-F5344CB8AC3E}">
        <p14:creationId xmlns:p14="http://schemas.microsoft.com/office/powerpoint/2010/main" val="390753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1207FC-2DDC-4965-8DA2-0121A30D50A5}"/>
              </a:ext>
            </a:extLst>
          </p:cNvPr>
          <p:cNvSpPr/>
          <p:nvPr/>
        </p:nvSpPr>
        <p:spPr>
          <a:xfrm>
            <a:off x="358777" y="0"/>
            <a:ext cx="8785224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video_pred_track">
            <a:hlinkClick r:id="" action="ppaction://media"/>
            <a:extLst>
              <a:ext uri="{FF2B5EF4-FFF2-40B4-BE49-F238E27FC236}">
                <a16:creationId xmlns:a16="http://schemas.microsoft.com/office/drawing/2014/main" id="{737612FD-90E6-7F0F-E02C-BD01F6761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983" t="8913" r="18983" b="8913"/>
          <a:stretch/>
        </p:blipFill>
        <p:spPr>
          <a:xfrm>
            <a:off x="-1132837" y="13633"/>
            <a:ext cx="6622244" cy="53605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A36EE4-B11E-40EF-A883-A670E3D28051}"/>
              </a:ext>
            </a:extLst>
          </p:cNvPr>
          <p:cNvSpPr/>
          <p:nvPr/>
        </p:nvSpPr>
        <p:spPr>
          <a:xfrm>
            <a:off x="-969904" y="-137893"/>
            <a:ext cx="10144517" cy="2587478"/>
          </a:xfrm>
          <a:prstGeom prst="rect">
            <a:avLst/>
          </a:prstGeom>
          <a:gradFill>
            <a:gsLst>
              <a:gs pos="16000">
                <a:schemeClr val="tx1">
                  <a:alpha val="0"/>
                </a:schemeClr>
              </a:gs>
              <a:gs pos="62000">
                <a:schemeClr val="tx1">
                  <a:alpha val="70000"/>
                </a:schemeClr>
              </a:gs>
              <a:gs pos="79000">
                <a:schemeClr val="tx1">
                  <a:lumMod val="100000"/>
                </a:schemeClr>
              </a:gs>
              <a:gs pos="100000">
                <a:schemeClr val="tx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174D01-6D8F-4561-ADE9-CEEF8F436144}"/>
              </a:ext>
            </a:extLst>
          </p:cNvPr>
          <p:cNvSpPr/>
          <p:nvPr/>
        </p:nvSpPr>
        <p:spPr>
          <a:xfrm>
            <a:off x="358775" y="-134225"/>
            <a:ext cx="8785225" cy="5360565"/>
          </a:xfrm>
          <a:prstGeom prst="rect">
            <a:avLst/>
          </a:prstGeom>
          <a:gradFill>
            <a:gsLst>
              <a:gs pos="5000">
                <a:schemeClr val="tx1">
                  <a:alpha val="0"/>
                </a:schemeClr>
              </a:gs>
              <a:gs pos="48000">
                <a:schemeClr val="tx1"/>
              </a:gs>
              <a:gs pos="79000">
                <a:schemeClr val="tx1">
                  <a:lumMod val="10000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12" descr="Watermark of Johns Hopkins University shield logo.">
            <a:extLst>
              <a:ext uri="{FF2B5EF4-FFF2-40B4-BE49-F238E27FC236}">
                <a16:creationId xmlns:a16="http://schemas.microsoft.com/office/drawing/2014/main" id="{2E542354-E218-469D-BF3A-EF31AFD04E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8D8E024C-64FC-4CFA-AF75-F7F7DC03841D}"/>
              </a:ext>
            </a:extLst>
          </p:cNvPr>
          <p:cNvSpPr txBox="1">
            <a:spLocks/>
          </p:cNvSpPr>
          <p:nvPr/>
        </p:nvSpPr>
        <p:spPr bwMode="auto">
          <a:xfrm>
            <a:off x="360911" y="1872814"/>
            <a:ext cx="842431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Tracking Any Point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OneSLAM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to Map Them All</a:t>
            </a:r>
          </a:p>
        </p:txBody>
      </p:sp>
    </p:spTree>
    <p:extLst>
      <p:ext uri="{BB962C8B-B14F-4D97-AF65-F5344CB8AC3E}">
        <p14:creationId xmlns:p14="http://schemas.microsoft.com/office/powerpoint/2010/main" val="358886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amp-tum-jhu-slides">
  <a:themeElements>
    <a:clrScheme name="Custom 1">
      <a:dk1>
        <a:srgbClr val="042D72"/>
      </a:dk1>
      <a:lt1>
        <a:srgbClr val="FFFFFF"/>
      </a:lt1>
      <a:dk2>
        <a:srgbClr val="042D72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2.xml><?xml version="1.0" encoding="utf-8"?>
<a:theme xmlns:a="http://schemas.openxmlformats.org/drawingml/2006/main" name="1_camp-tum-jhu-slide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CIS_Talk_2018Feb20</Template>
  <TotalTime>203370</TotalTime>
  <Words>1346</Words>
  <Application>Microsoft Office PowerPoint</Application>
  <PresentationFormat>On-screen Show (16:9)</PresentationFormat>
  <Paragraphs>194</Paragraphs>
  <Slides>28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TUM Neue Helvetica 55 Regular</vt:lpstr>
      <vt:lpstr>Wingdings</vt:lpstr>
      <vt:lpstr>camp-tum-jhu-slides</vt:lpstr>
      <vt:lpstr>1_camp-tum-jhu-slides</vt:lpstr>
      <vt:lpstr> </vt:lpstr>
      <vt:lpstr>PowerPoint Presentation</vt:lpstr>
      <vt:lpstr>PowerPoint Presentation</vt:lpstr>
      <vt:lpstr>Foundation Models on the Rise</vt:lpstr>
      <vt:lpstr>What makes foundation models different?  </vt:lpstr>
      <vt:lpstr>What makes foundation models different?  </vt:lpstr>
      <vt:lpstr>What makes foundation models different?  </vt:lpstr>
      <vt:lpstr>Foundation Models – iPhone Moment for MIC?</vt:lpstr>
      <vt:lpstr>PowerPoint Presentation</vt:lpstr>
      <vt:lpstr>Quantitative Endoscopy</vt:lpstr>
      <vt:lpstr>Opportunities for Foundation Models </vt:lpstr>
      <vt:lpstr>Opportunities for Foundation Models </vt:lpstr>
      <vt:lpstr>Tracking Any Point Foundation Models </vt:lpstr>
      <vt:lpstr>Tracking Any Point Foundation Models </vt:lpstr>
      <vt:lpstr>SLAM using Tracking Any Point Foundation Models </vt:lpstr>
      <vt:lpstr>PowerPoint Presentation</vt:lpstr>
      <vt:lpstr>Segment Anything Models (SAM)</vt:lpstr>
      <vt:lpstr>Scaling SAM to High-resolution Volumes</vt:lpstr>
      <vt:lpstr>FastSAM3D</vt:lpstr>
      <vt:lpstr>Leveraging the Best of Both Worlds – ProtoSAM3D</vt:lpstr>
      <vt:lpstr>Leveraging the Best of Both Worlds – ProtoSAM3D</vt:lpstr>
      <vt:lpstr>3DSlicer Interface for 2D and 3D SAM</vt:lpstr>
      <vt:lpstr>PowerPoint Presentation</vt:lpstr>
      <vt:lpstr>PowerPoint Presentation</vt:lpstr>
      <vt:lpstr>PowerPoint Presentation</vt:lpstr>
      <vt:lpstr>PowerPoint Presentation</vt:lpstr>
      <vt:lpstr>Foundation Models for Medical Image Computing</vt:lpstr>
      <vt:lpstr>PowerPoint Presentation</vt:lpstr>
    </vt:vector>
  </TitlesOfParts>
  <Company>TU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Mathias</dc:creator>
  <cp:lastModifiedBy>Mathias Unberath</cp:lastModifiedBy>
  <cp:revision>1907</cp:revision>
  <dcterms:created xsi:type="dcterms:W3CDTF">2018-02-03T19:50:41Z</dcterms:created>
  <dcterms:modified xsi:type="dcterms:W3CDTF">2024-09-27T20:30:03Z</dcterms:modified>
</cp:coreProperties>
</file>